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entation.xml" ContentType="application/vnd.openxmlformats-officedocument.presentationml.presentation.main+xml"/>
  <Override PartName="/ppt/diagrams/data1.xml" ContentType="application/vnd.openxmlformats-officedocument.drawingml.diagramData+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theme/theme1.xml" ContentType="application/vnd.openxmlformats-officedocument.theme+xml"/>
  <Override PartName="/ppt/commentAuthors.xml" ContentType="application/vnd.openxmlformats-officedocument.presentationml.commentAuthors+xml"/>
  <Override PartName="/ppt/theme/themeOverride1.xml" ContentType="application/vnd.openxmlformats-officedocument.themeOverrid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10" r:id="rId6"/>
    <p:sldId id="312" r:id="rId7"/>
    <p:sldId id="309" r:id="rId8"/>
    <p:sldId id="313" r:id="rId9"/>
    <p:sldId id="314" r:id="rId10"/>
    <p:sldId id="316" r:id="rId11"/>
    <p:sldId id="315" r:id="rId12"/>
    <p:sldId id="318" r:id="rId13"/>
    <p:sldId id="322" r:id="rId14"/>
    <p:sldId id="311" r:id="rId15"/>
    <p:sldId id="319" r:id="rId16"/>
    <p:sldId id="324" r:id="rId17"/>
    <p:sldId id="320" r:id="rId18"/>
    <p:sldId id="32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ktikiran V" initials="SV" lastIdx="1" clrIdx="0">
    <p:extLst>
      <p:ext uri="{19B8F6BF-5375-455C-9EA6-DF929625EA0E}">
        <p15:presenceInfo xmlns:p15="http://schemas.microsoft.com/office/powerpoint/2012/main" userId="8014ea988488432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3" Type="http://schemas.openxmlformats.org/officeDocument/2006/relationships/customXml" Target="../customXml/item3.xml" /><Relationship Id="rId21" Type="http://schemas.openxmlformats.org/officeDocument/2006/relationships/presProps" Target="pres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commentAuthors" Target="commentAuthor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tableStyles" Target="tableStyle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theme" Target="theme/theme1.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viewProps" Target="viewProps.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679CE0-D67D-4E17-B551-B847C840DDF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3D41E128-C72F-4DCE-9687-29646C0DADA8}">
      <dgm:prSet/>
      <dgm:spPr>
        <a:solidFill>
          <a:schemeClr val="accent1">
            <a:lumMod val="40000"/>
            <a:lumOff val="60000"/>
          </a:schemeClr>
        </a:solidFill>
      </dgm:spPr>
      <dgm:t>
        <a:bodyPr/>
        <a:lstStyle/>
        <a:p>
          <a:r>
            <a:rPr lang="en-IN" b="1" dirty="0">
              <a:solidFill>
                <a:srgbClr val="002060"/>
              </a:solidFill>
            </a:rPr>
            <a:t>SIX PARADIGMS OF HUMAN INTERACTION</a:t>
          </a:r>
        </a:p>
      </dgm:t>
    </dgm:pt>
    <dgm:pt modelId="{D224F81A-6C03-4BE6-9F78-4E1BD40A6986}" type="parTrans" cxnId="{47E564ED-453C-44F0-83D0-78C4F2962DD8}">
      <dgm:prSet/>
      <dgm:spPr/>
      <dgm:t>
        <a:bodyPr/>
        <a:lstStyle/>
        <a:p>
          <a:endParaRPr lang="en-IN"/>
        </a:p>
      </dgm:t>
    </dgm:pt>
    <dgm:pt modelId="{351583D5-6ED5-4AC8-9418-948785ECB2B0}" type="sibTrans" cxnId="{47E564ED-453C-44F0-83D0-78C4F2962DD8}">
      <dgm:prSet/>
      <dgm:spPr/>
      <dgm:t>
        <a:bodyPr/>
        <a:lstStyle/>
        <a:p>
          <a:endParaRPr lang="en-IN"/>
        </a:p>
      </dgm:t>
    </dgm:pt>
    <dgm:pt modelId="{F3E973C4-D85D-411C-9CD4-CFDBE35A1A8D}">
      <dgm:prSet/>
      <dgm:spPr/>
      <dgm:t>
        <a:bodyPr/>
        <a:lstStyle/>
        <a:p>
          <a:r>
            <a:rPr lang="en-IN" b="1" dirty="0"/>
            <a:t>WIN – WIN (the all you can eat buffet)</a:t>
          </a:r>
          <a:endParaRPr lang="en-IN" dirty="0"/>
        </a:p>
      </dgm:t>
    </dgm:pt>
    <dgm:pt modelId="{2C60C705-3E39-4768-AAC8-5314551DC9A9}" type="parTrans" cxnId="{B7591399-F055-433F-A974-5DD6FA35D56A}">
      <dgm:prSet/>
      <dgm:spPr/>
      <dgm:t>
        <a:bodyPr/>
        <a:lstStyle/>
        <a:p>
          <a:endParaRPr lang="en-IN"/>
        </a:p>
      </dgm:t>
    </dgm:pt>
    <dgm:pt modelId="{DBC3ECEE-CAE2-4E7F-812B-3B7E76A76A9A}" type="sibTrans" cxnId="{B7591399-F055-433F-A974-5DD6FA35D56A}">
      <dgm:prSet/>
      <dgm:spPr/>
      <dgm:t>
        <a:bodyPr/>
        <a:lstStyle/>
        <a:p>
          <a:endParaRPr lang="en-IN"/>
        </a:p>
      </dgm:t>
    </dgm:pt>
    <dgm:pt modelId="{B687C84F-341C-4881-86A2-C6F0837F4BAB}">
      <dgm:prSet/>
      <dgm:spPr/>
      <dgm:t>
        <a:bodyPr/>
        <a:lstStyle/>
        <a:p>
          <a:r>
            <a:rPr lang="en-IN" b="1" dirty="0"/>
            <a:t>WIN – LOSE (The totem pole)</a:t>
          </a:r>
          <a:endParaRPr lang="en-IN" dirty="0"/>
        </a:p>
      </dgm:t>
    </dgm:pt>
    <dgm:pt modelId="{E7058A8E-0854-4DF3-9B45-A87D7B8A76C1}" type="parTrans" cxnId="{BBF6D1E5-913D-461A-AF87-0EA75772B41A}">
      <dgm:prSet/>
      <dgm:spPr/>
      <dgm:t>
        <a:bodyPr/>
        <a:lstStyle/>
        <a:p>
          <a:endParaRPr lang="en-IN"/>
        </a:p>
      </dgm:t>
    </dgm:pt>
    <dgm:pt modelId="{29E9548F-7BC3-497B-9AFD-77B04B8A60BE}" type="sibTrans" cxnId="{BBF6D1E5-913D-461A-AF87-0EA75772B41A}">
      <dgm:prSet/>
      <dgm:spPr/>
      <dgm:t>
        <a:bodyPr/>
        <a:lstStyle/>
        <a:p>
          <a:endParaRPr lang="en-IN"/>
        </a:p>
      </dgm:t>
    </dgm:pt>
    <dgm:pt modelId="{79E671AD-EB0D-4BCB-B71F-EF78FA27710A}">
      <dgm:prSet/>
      <dgm:spPr/>
      <dgm:t>
        <a:bodyPr/>
        <a:lstStyle/>
        <a:p>
          <a:r>
            <a:rPr lang="en-IN" b="1"/>
            <a:t>LOSE – WIN  (The Doormat)</a:t>
          </a:r>
          <a:endParaRPr lang="en-IN"/>
        </a:p>
      </dgm:t>
    </dgm:pt>
    <dgm:pt modelId="{105752D6-3E5C-4F01-91E1-E338289B0E42}" type="parTrans" cxnId="{C9F85FA0-475E-4098-A668-15F79D5D0519}">
      <dgm:prSet/>
      <dgm:spPr/>
      <dgm:t>
        <a:bodyPr/>
        <a:lstStyle/>
        <a:p>
          <a:endParaRPr lang="en-IN"/>
        </a:p>
      </dgm:t>
    </dgm:pt>
    <dgm:pt modelId="{7DE5173A-526C-4778-87D9-D4F1B88AD908}" type="sibTrans" cxnId="{C9F85FA0-475E-4098-A668-15F79D5D0519}">
      <dgm:prSet/>
      <dgm:spPr/>
      <dgm:t>
        <a:bodyPr/>
        <a:lstStyle/>
        <a:p>
          <a:endParaRPr lang="en-IN"/>
        </a:p>
      </dgm:t>
    </dgm:pt>
    <dgm:pt modelId="{3ACB8B53-598E-4038-A4BC-43EBC08CD6CB}">
      <dgm:prSet/>
      <dgm:spPr/>
      <dgm:t>
        <a:bodyPr/>
        <a:lstStyle/>
        <a:p>
          <a:r>
            <a:rPr lang="en-IN" b="1" dirty="0"/>
            <a:t>LOSE – LOSE (The Downward Spiral)</a:t>
          </a:r>
          <a:endParaRPr lang="en-IN" dirty="0"/>
        </a:p>
      </dgm:t>
    </dgm:pt>
    <dgm:pt modelId="{26086FF0-F418-4F39-8BC4-B2BA2AC3F961}" type="parTrans" cxnId="{A5E9A94F-E26C-4419-BE17-86069A266F64}">
      <dgm:prSet/>
      <dgm:spPr/>
      <dgm:t>
        <a:bodyPr/>
        <a:lstStyle/>
        <a:p>
          <a:endParaRPr lang="en-IN"/>
        </a:p>
      </dgm:t>
    </dgm:pt>
    <dgm:pt modelId="{8867C1DF-CF6B-42F0-A233-CE8E2E2113F1}" type="sibTrans" cxnId="{A5E9A94F-E26C-4419-BE17-86069A266F64}">
      <dgm:prSet/>
      <dgm:spPr/>
      <dgm:t>
        <a:bodyPr/>
        <a:lstStyle/>
        <a:p>
          <a:endParaRPr lang="en-IN"/>
        </a:p>
      </dgm:t>
    </dgm:pt>
    <dgm:pt modelId="{CDA3F647-2B26-4BCE-8A9E-00DAF040DD4B}">
      <dgm:prSet/>
      <dgm:spPr/>
      <dgm:t>
        <a:bodyPr/>
        <a:lstStyle/>
        <a:p>
          <a:r>
            <a:rPr lang="en-IN" b="1" dirty="0"/>
            <a:t>WIN ( I am the only one)</a:t>
          </a:r>
          <a:endParaRPr lang="en-IN" dirty="0"/>
        </a:p>
      </dgm:t>
    </dgm:pt>
    <dgm:pt modelId="{2A117A35-F958-4869-B848-5B516F254868}" type="parTrans" cxnId="{EE0FC07D-7EDE-4E19-ADC5-9161B80458B7}">
      <dgm:prSet/>
      <dgm:spPr/>
      <dgm:t>
        <a:bodyPr/>
        <a:lstStyle/>
        <a:p>
          <a:endParaRPr lang="en-IN"/>
        </a:p>
      </dgm:t>
    </dgm:pt>
    <dgm:pt modelId="{14956250-0739-4E0C-818D-F145CBE2D2C2}" type="sibTrans" cxnId="{EE0FC07D-7EDE-4E19-ADC5-9161B80458B7}">
      <dgm:prSet/>
      <dgm:spPr/>
      <dgm:t>
        <a:bodyPr/>
        <a:lstStyle/>
        <a:p>
          <a:endParaRPr lang="en-IN"/>
        </a:p>
      </dgm:t>
    </dgm:pt>
    <dgm:pt modelId="{B8BE0E64-92C7-4E91-8359-1873EBAF39C3}">
      <dgm:prSet/>
      <dgm:spPr/>
      <dgm:t>
        <a:bodyPr/>
        <a:lstStyle/>
        <a:p>
          <a:r>
            <a:rPr lang="en-IN" b="1"/>
            <a:t>WIN – WIN or NO DEAL</a:t>
          </a:r>
          <a:endParaRPr lang="en-IN"/>
        </a:p>
      </dgm:t>
    </dgm:pt>
    <dgm:pt modelId="{99CB9CAF-7F39-45E9-8CC2-2F66114F9FDB}" type="parTrans" cxnId="{0214B6ED-F8B6-42BA-9A43-F36753A5E73F}">
      <dgm:prSet/>
      <dgm:spPr/>
      <dgm:t>
        <a:bodyPr/>
        <a:lstStyle/>
        <a:p>
          <a:endParaRPr lang="en-IN"/>
        </a:p>
      </dgm:t>
    </dgm:pt>
    <dgm:pt modelId="{311D465A-4A7F-4170-95CD-D42033096623}" type="sibTrans" cxnId="{0214B6ED-F8B6-42BA-9A43-F36753A5E73F}">
      <dgm:prSet/>
      <dgm:spPr/>
      <dgm:t>
        <a:bodyPr/>
        <a:lstStyle/>
        <a:p>
          <a:endParaRPr lang="en-IN"/>
        </a:p>
      </dgm:t>
    </dgm:pt>
    <dgm:pt modelId="{DCCA52E7-F817-489A-8575-FB78B7D9D6B0}" type="pres">
      <dgm:prSet presAssocID="{AA679CE0-D67D-4E17-B551-B847C840DDF6}" presName="linear" presStyleCnt="0">
        <dgm:presLayoutVars>
          <dgm:animLvl val="lvl"/>
          <dgm:resizeHandles val="exact"/>
        </dgm:presLayoutVars>
      </dgm:prSet>
      <dgm:spPr/>
    </dgm:pt>
    <dgm:pt modelId="{0DD18662-DDF3-4054-B74F-80592E4442BE}" type="pres">
      <dgm:prSet presAssocID="{3D41E128-C72F-4DCE-9687-29646C0DADA8}" presName="parentText" presStyleLbl="node1" presStyleIdx="0" presStyleCnt="7">
        <dgm:presLayoutVars>
          <dgm:chMax val="0"/>
          <dgm:bulletEnabled val="1"/>
        </dgm:presLayoutVars>
      </dgm:prSet>
      <dgm:spPr/>
    </dgm:pt>
    <dgm:pt modelId="{C0B88523-FB24-4665-B338-A246EE430598}" type="pres">
      <dgm:prSet presAssocID="{351583D5-6ED5-4AC8-9418-948785ECB2B0}" presName="spacer" presStyleCnt="0"/>
      <dgm:spPr/>
    </dgm:pt>
    <dgm:pt modelId="{1623290E-F49F-48EC-9AFE-36D01F88F08D}" type="pres">
      <dgm:prSet presAssocID="{F3E973C4-D85D-411C-9CD4-CFDBE35A1A8D}" presName="parentText" presStyleLbl="node1" presStyleIdx="1" presStyleCnt="7">
        <dgm:presLayoutVars>
          <dgm:chMax val="0"/>
          <dgm:bulletEnabled val="1"/>
        </dgm:presLayoutVars>
      </dgm:prSet>
      <dgm:spPr/>
    </dgm:pt>
    <dgm:pt modelId="{36CF7CD8-C610-49CA-B8C5-95E52B5097C7}" type="pres">
      <dgm:prSet presAssocID="{DBC3ECEE-CAE2-4E7F-812B-3B7E76A76A9A}" presName="spacer" presStyleCnt="0"/>
      <dgm:spPr/>
    </dgm:pt>
    <dgm:pt modelId="{9BDE0CD0-A183-43AF-A7A3-9C4411AF5B47}" type="pres">
      <dgm:prSet presAssocID="{B687C84F-341C-4881-86A2-C6F0837F4BAB}" presName="parentText" presStyleLbl="node1" presStyleIdx="2" presStyleCnt="7">
        <dgm:presLayoutVars>
          <dgm:chMax val="0"/>
          <dgm:bulletEnabled val="1"/>
        </dgm:presLayoutVars>
      </dgm:prSet>
      <dgm:spPr/>
    </dgm:pt>
    <dgm:pt modelId="{6C4321D8-F652-42F3-A799-2858911F98B2}" type="pres">
      <dgm:prSet presAssocID="{29E9548F-7BC3-497B-9AFD-77B04B8A60BE}" presName="spacer" presStyleCnt="0"/>
      <dgm:spPr/>
    </dgm:pt>
    <dgm:pt modelId="{2880426E-C9E9-4BEC-B23E-741B415E88FD}" type="pres">
      <dgm:prSet presAssocID="{79E671AD-EB0D-4BCB-B71F-EF78FA27710A}" presName="parentText" presStyleLbl="node1" presStyleIdx="3" presStyleCnt="7">
        <dgm:presLayoutVars>
          <dgm:chMax val="0"/>
          <dgm:bulletEnabled val="1"/>
        </dgm:presLayoutVars>
      </dgm:prSet>
      <dgm:spPr/>
    </dgm:pt>
    <dgm:pt modelId="{7DE7686E-76D9-448B-A2BE-F723A883BC43}" type="pres">
      <dgm:prSet presAssocID="{7DE5173A-526C-4778-87D9-D4F1B88AD908}" presName="spacer" presStyleCnt="0"/>
      <dgm:spPr/>
    </dgm:pt>
    <dgm:pt modelId="{48F22C05-022D-463F-A47B-AA71BC4E0788}" type="pres">
      <dgm:prSet presAssocID="{3ACB8B53-598E-4038-A4BC-43EBC08CD6CB}" presName="parentText" presStyleLbl="node1" presStyleIdx="4" presStyleCnt="7">
        <dgm:presLayoutVars>
          <dgm:chMax val="0"/>
          <dgm:bulletEnabled val="1"/>
        </dgm:presLayoutVars>
      </dgm:prSet>
      <dgm:spPr/>
    </dgm:pt>
    <dgm:pt modelId="{5768A380-46B0-4C2B-9D40-352A64C7720A}" type="pres">
      <dgm:prSet presAssocID="{8867C1DF-CF6B-42F0-A233-CE8E2E2113F1}" presName="spacer" presStyleCnt="0"/>
      <dgm:spPr/>
    </dgm:pt>
    <dgm:pt modelId="{8CFC6EB8-92C1-4AFF-9AB8-12EFFBFCCF5E}" type="pres">
      <dgm:prSet presAssocID="{CDA3F647-2B26-4BCE-8A9E-00DAF040DD4B}" presName="parentText" presStyleLbl="node1" presStyleIdx="5" presStyleCnt="7">
        <dgm:presLayoutVars>
          <dgm:chMax val="0"/>
          <dgm:bulletEnabled val="1"/>
        </dgm:presLayoutVars>
      </dgm:prSet>
      <dgm:spPr/>
    </dgm:pt>
    <dgm:pt modelId="{D52B55A7-3E4F-4F2A-939D-C50D93B45616}" type="pres">
      <dgm:prSet presAssocID="{14956250-0739-4E0C-818D-F145CBE2D2C2}" presName="spacer" presStyleCnt="0"/>
      <dgm:spPr/>
    </dgm:pt>
    <dgm:pt modelId="{95FE610E-CE5A-4EEF-A3D8-A1B3A8F2C08C}" type="pres">
      <dgm:prSet presAssocID="{B8BE0E64-92C7-4E91-8359-1873EBAF39C3}" presName="parentText" presStyleLbl="node1" presStyleIdx="6" presStyleCnt="7">
        <dgm:presLayoutVars>
          <dgm:chMax val="0"/>
          <dgm:bulletEnabled val="1"/>
        </dgm:presLayoutVars>
      </dgm:prSet>
      <dgm:spPr/>
    </dgm:pt>
  </dgm:ptLst>
  <dgm:cxnLst>
    <dgm:cxn modelId="{BED6553E-50D4-485E-9CF7-8737C3C5CECF}" type="presOf" srcId="{CDA3F647-2B26-4BCE-8A9E-00DAF040DD4B}" destId="{8CFC6EB8-92C1-4AFF-9AB8-12EFFBFCCF5E}" srcOrd="0" destOrd="0" presId="urn:microsoft.com/office/officeart/2005/8/layout/vList2"/>
    <dgm:cxn modelId="{A5E9A94F-E26C-4419-BE17-86069A266F64}" srcId="{AA679CE0-D67D-4E17-B551-B847C840DDF6}" destId="{3ACB8B53-598E-4038-A4BC-43EBC08CD6CB}" srcOrd="4" destOrd="0" parTransId="{26086FF0-F418-4F39-8BC4-B2BA2AC3F961}" sibTransId="{8867C1DF-CF6B-42F0-A233-CE8E2E2113F1}"/>
    <dgm:cxn modelId="{EE0FC07D-7EDE-4E19-ADC5-9161B80458B7}" srcId="{AA679CE0-D67D-4E17-B551-B847C840DDF6}" destId="{CDA3F647-2B26-4BCE-8A9E-00DAF040DD4B}" srcOrd="5" destOrd="0" parTransId="{2A117A35-F958-4869-B848-5B516F254868}" sibTransId="{14956250-0739-4E0C-818D-F145CBE2D2C2}"/>
    <dgm:cxn modelId="{D5789B82-A349-444B-BD3C-EA5B8896FF43}" type="presOf" srcId="{F3E973C4-D85D-411C-9CD4-CFDBE35A1A8D}" destId="{1623290E-F49F-48EC-9AFE-36D01F88F08D}" srcOrd="0" destOrd="0" presId="urn:microsoft.com/office/officeart/2005/8/layout/vList2"/>
    <dgm:cxn modelId="{3D4CA090-323C-45D1-BC3A-97727723C571}" type="presOf" srcId="{3ACB8B53-598E-4038-A4BC-43EBC08CD6CB}" destId="{48F22C05-022D-463F-A47B-AA71BC4E0788}" srcOrd="0" destOrd="0" presId="urn:microsoft.com/office/officeart/2005/8/layout/vList2"/>
    <dgm:cxn modelId="{B7591399-F055-433F-A974-5DD6FA35D56A}" srcId="{AA679CE0-D67D-4E17-B551-B847C840DDF6}" destId="{F3E973C4-D85D-411C-9CD4-CFDBE35A1A8D}" srcOrd="1" destOrd="0" parTransId="{2C60C705-3E39-4768-AAC8-5314551DC9A9}" sibTransId="{DBC3ECEE-CAE2-4E7F-812B-3B7E76A76A9A}"/>
    <dgm:cxn modelId="{F1C3309D-D8B0-40D8-900B-90708EFFBA0E}" type="presOf" srcId="{B8BE0E64-92C7-4E91-8359-1873EBAF39C3}" destId="{95FE610E-CE5A-4EEF-A3D8-A1B3A8F2C08C}" srcOrd="0" destOrd="0" presId="urn:microsoft.com/office/officeart/2005/8/layout/vList2"/>
    <dgm:cxn modelId="{C9F85FA0-475E-4098-A668-15F79D5D0519}" srcId="{AA679CE0-D67D-4E17-B551-B847C840DDF6}" destId="{79E671AD-EB0D-4BCB-B71F-EF78FA27710A}" srcOrd="3" destOrd="0" parTransId="{105752D6-3E5C-4F01-91E1-E338289B0E42}" sibTransId="{7DE5173A-526C-4778-87D9-D4F1B88AD908}"/>
    <dgm:cxn modelId="{8D93BBA5-45E9-4C6A-84BD-C132C6B72315}" type="presOf" srcId="{3D41E128-C72F-4DCE-9687-29646C0DADA8}" destId="{0DD18662-DDF3-4054-B74F-80592E4442BE}" srcOrd="0" destOrd="0" presId="urn:microsoft.com/office/officeart/2005/8/layout/vList2"/>
    <dgm:cxn modelId="{D14120BF-590F-41A1-BCE3-6511C2FCD177}" type="presOf" srcId="{79E671AD-EB0D-4BCB-B71F-EF78FA27710A}" destId="{2880426E-C9E9-4BEC-B23E-741B415E88FD}" srcOrd="0" destOrd="0" presId="urn:microsoft.com/office/officeart/2005/8/layout/vList2"/>
    <dgm:cxn modelId="{FF56B3C8-DD28-48D1-91AB-78848E167A86}" type="presOf" srcId="{AA679CE0-D67D-4E17-B551-B847C840DDF6}" destId="{DCCA52E7-F817-489A-8575-FB78B7D9D6B0}" srcOrd="0" destOrd="0" presId="urn:microsoft.com/office/officeart/2005/8/layout/vList2"/>
    <dgm:cxn modelId="{46B3B8D0-747A-455B-ABC3-AC89F26DB369}" type="presOf" srcId="{B687C84F-341C-4881-86A2-C6F0837F4BAB}" destId="{9BDE0CD0-A183-43AF-A7A3-9C4411AF5B47}" srcOrd="0" destOrd="0" presId="urn:microsoft.com/office/officeart/2005/8/layout/vList2"/>
    <dgm:cxn modelId="{BBF6D1E5-913D-461A-AF87-0EA75772B41A}" srcId="{AA679CE0-D67D-4E17-B551-B847C840DDF6}" destId="{B687C84F-341C-4881-86A2-C6F0837F4BAB}" srcOrd="2" destOrd="0" parTransId="{E7058A8E-0854-4DF3-9B45-A87D7B8A76C1}" sibTransId="{29E9548F-7BC3-497B-9AFD-77B04B8A60BE}"/>
    <dgm:cxn modelId="{47E564ED-453C-44F0-83D0-78C4F2962DD8}" srcId="{AA679CE0-D67D-4E17-B551-B847C840DDF6}" destId="{3D41E128-C72F-4DCE-9687-29646C0DADA8}" srcOrd="0" destOrd="0" parTransId="{D224F81A-6C03-4BE6-9F78-4E1BD40A6986}" sibTransId="{351583D5-6ED5-4AC8-9418-948785ECB2B0}"/>
    <dgm:cxn modelId="{0214B6ED-F8B6-42BA-9A43-F36753A5E73F}" srcId="{AA679CE0-D67D-4E17-B551-B847C840DDF6}" destId="{B8BE0E64-92C7-4E91-8359-1873EBAF39C3}" srcOrd="6" destOrd="0" parTransId="{99CB9CAF-7F39-45E9-8CC2-2F66114F9FDB}" sibTransId="{311D465A-4A7F-4170-95CD-D42033096623}"/>
    <dgm:cxn modelId="{AFB7AA3D-7A14-4622-BBF4-F0DA48895125}" type="presParOf" srcId="{DCCA52E7-F817-489A-8575-FB78B7D9D6B0}" destId="{0DD18662-DDF3-4054-B74F-80592E4442BE}" srcOrd="0" destOrd="0" presId="urn:microsoft.com/office/officeart/2005/8/layout/vList2"/>
    <dgm:cxn modelId="{3A6C7903-F400-4DF6-AFE4-A0638F178FC3}" type="presParOf" srcId="{DCCA52E7-F817-489A-8575-FB78B7D9D6B0}" destId="{C0B88523-FB24-4665-B338-A246EE430598}" srcOrd="1" destOrd="0" presId="urn:microsoft.com/office/officeart/2005/8/layout/vList2"/>
    <dgm:cxn modelId="{25C7287E-5388-4E94-A4D4-C70114137FAC}" type="presParOf" srcId="{DCCA52E7-F817-489A-8575-FB78B7D9D6B0}" destId="{1623290E-F49F-48EC-9AFE-36D01F88F08D}" srcOrd="2" destOrd="0" presId="urn:microsoft.com/office/officeart/2005/8/layout/vList2"/>
    <dgm:cxn modelId="{0BD6705C-19FA-45C5-9F8A-C0129858DC58}" type="presParOf" srcId="{DCCA52E7-F817-489A-8575-FB78B7D9D6B0}" destId="{36CF7CD8-C610-49CA-B8C5-95E52B5097C7}" srcOrd="3" destOrd="0" presId="urn:microsoft.com/office/officeart/2005/8/layout/vList2"/>
    <dgm:cxn modelId="{95C71FAE-66C7-4552-9C2F-5EADBF37D245}" type="presParOf" srcId="{DCCA52E7-F817-489A-8575-FB78B7D9D6B0}" destId="{9BDE0CD0-A183-43AF-A7A3-9C4411AF5B47}" srcOrd="4" destOrd="0" presId="urn:microsoft.com/office/officeart/2005/8/layout/vList2"/>
    <dgm:cxn modelId="{09046BD4-8572-4A93-A88D-8D84EF1E707B}" type="presParOf" srcId="{DCCA52E7-F817-489A-8575-FB78B7D9D6B0}" destId="{6C4321D8-F652-42F3-A799-2858911F98B2}" srcOrd="5" destOrd="0" presId="urn:microsoft.com/office/officeart/2005/8/layout/vList2"/>
    <dgm:cxn modelId="{B8DED597-73E5-42CC-8034-F46609BE7864}" type="presParOf" srcId="{DCCA52E7-F817-489A-8575-FB78B7D9D6B0}" destId="{2880426E-C9E9-4BEC-B23E-741B415E88FD}" srcOrd="6" destOrd="0" presId="urn:microsoft.com/office/officeart/2005/8/layout/vList2"/>
    <dgm:cxn modelId="{5C5105DE-E53F-400D-ADFF-0B9A4BC94D66}" type="presParOf" srcId="{DCCA52E7-F817-489A-8575-FB78B7D9D6B0}" destId="{7DE7686E-76D9-448B-A2BE-F723A883BC43}" srcOrd="7" destOrd="0" presId="urn:microsoft.com/office/officeart/2005/8/layout/vList2"/>
    <dgm:cxn modelId="{9365F6ED-F9FF-418A-873C-3DF65E9F7544}" type="presParOf" srcId="{DCCA52E7-F817-489A-8575-FB78B7D9D6B0}" destId="{48F22C05-022D-463F-A47B-AA71BC4E0788}" srcOrd="8" destOrd="0" presId="urn:microsoft.com/office/officeart/2005/8/layout/vList2"/>
    <dgm:cxn modelId="{A719624F-0B77-4A8C-A7D1-5D1DDEFF5D0C}" type="presParOf" srcId="{DCCA52E7-F817-489A-8575-FB78B7D9D6B0}" destId="{5768A380-46B0-4C2B-9D40-352A64C7720A}" srcOrd="9" destOrd="0" presId="urn:microsoft.com/office/officeart/2005/8/layout/vList2"/>
    <dgm:cxn modelId="{AD90C0A8-8F74-4734-9DE6-20E56B5CDCBE}" type="presParOf" srcId="{DCCA52E7-F817-489A-8575-FB78B7D9D6B0}" destId="{8CFC6EB8-92C1-4AFF-9AB8-12EFFBFCCF5E}" srcOrd="10" destOrd="0" presId="urn:microsoft.com/office/officeart/2005/8/layout/vList2"/>
    <dgm:cxn modelId="{A8F8F1E7-C683-480A-B998-2672A9519355}" type="presParOf" srcId="{DCCA52E7-F817-489A-8575-FB78B7D9D6B0}" destId="{D52B55A7-3E4F-4F2A-939D-C50D93B45616}" srcOrd="11" destOrd="0" presId="urn:microsoft.com/office/officeart/2005/8/layout/vList2"/>
    <dgm:cxn modelId="{0E888AC5-E80A-4EAD-9288-671BB1D3F057}" type="presParOf" srcId="{DCCA52E7-F817-489A-8575-FB78B7D9D6B0}" destId="{95FE610E-CE5A-4EEF-A3D8-A1B3A8F2C08C}"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18662-DDF3-4054-B74F-80592E4442BE}">
      <dsp:nvSpPr>
        <dsp:cNvPr id="0" name=""/>
        <dsp:cNvSpPr/>
      </dsp:nvSpPr>
      <dsp:spPr>
        <a:xfrm>
          <a:off x="0" y="73941"/>
          <a:ext cx="5518360" cy="491399"/>
        </a:xfrm>
        <a:prstGeom prst="roundRect">
          <a:avLst/>
        </a:prstGeom>
        <a:solidFill>
          <a:schemeClr val="accent1">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dirty="0">
              <a:solidFill>
                <a:srgbClr val="002060"/>
              </a:solidFill>
            </a:rPr>
            <a:t>SIX PARADIGMS OF HUMAN INTERACTION</a:t>
          </a:r>
        </a:p>
      </dsp:txBody>
      <dsp:txXfrm>
        <a:off x="23988" y="97929"/>
        <a:ext cx="5470384" cy="443423"/>
      </dsp:txXfrm>
    </dsp:sp>
    <dsp:sp modelId="{1623290E-F49F-48EC-9AFE-36D01F88F08D}">
      <dsp:nvSpPr>
        <dsp:cNvPr id="0" name=""/>
        <dsp:cNvSpPr/>
      </dsp:nvSpPr>
      <dsp:spPr>
        <a:xfrm>
          <a:off x="0" y="625821"/>
          <a:ext cx="5518360" cy="4913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dirty="0"/>
            <a:t>WIN – WIN (the all you can eat buffet)</a:t>
          </a:r>
          <a:endParaRPr lang="en-IN" sz="2100" kern="1200" dirty="0"/>
        </a:p>
      </dsp:txBody>
      <dsp:txXfrm>
        <a:off x="23988" y="649809"/>
        <a:ext cx="5470384" cy="443423"/>
      </dsp:txXfrm>
    </dsp:sp>
    <dsp:sp modelId="{9BDE0CD0-A183-43AF-A7A3-9C4411AF5B47}">
      <dsp:nvSpPr>
        <dsp:cNvPr id="0" name=""/>
        <dsp:cNvSpPr/>
      </dsp:nvSpPr>
      <dsp:spPr>
        <a:xfrm>
          <a:off x="0" y="1177701"/>
          <a:ext cx="5518360" cy="4913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dirty="0"/>
            <a:t>WIN – LOSE (The totem pole)</a:t>
          </a:r>
          <a:endParaRPr lang="en-IN" sz="2100" kern="1200" dirty="0"/>
        </a:p>
      </dsp:txBody>
      <dsp:txXfrm>
        <a:off x="23988" y="1201689"/>
        <a:ext cx="5470384" cy="443423"/>
      </dsp:txXfrm>
    </dsp:sp>
    <dsp:sp modelId="{2880426E-C9E9-4BEC-B23E-741B415E88FD}">
      <dsp:nvSpPr>
        <dsp:cNvPr id="0" name=""/>
        <dsp:cNvSpPr/>
      </dsp:nvSpPr>
      <dsp:spPr>
        <a:xfrm>
          <a:off x="0" y="1729581"/>
          <a:ext cx="5518360" cy="4913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a:t>LOSE – WIN  (The Doormat)</a:t>
          </a:r>
          <a:endParaRPr lang="en-IN" sz="2100" kern="1200"/>
        </a:p>
      </dsp:txBody>
      <dsp:txXfrm>
        <a:off x="23988" y="1753569"/>
        <a:ext cx="5470384" cy="443423"/>
      </dsp:txXfrm>
    </dsp:sp>
    <dsp:sp modelId="{48F22C05-022D-463F-A47B-AA71BC4E0788}">
      <dsp:nvSpPr>
        <dsp:cNvPr id="0" name=""/>
        <dsp:cNvSpPr/>
      </dsp:nvSpPr>
      <dsp:spPr>
        <a:xfrm>
          <a:off x="0" y="2281461"/>
          <a:ext cx="5518360" cy="4913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dirty="0"/>
            <a:t>LOSE – LOSE (The Downward Spiral)</a:t>
          </a:r>
          <a:endParaRPr lang="en-IN" sz="2100" kern="1200" dirty="0"/>
        </a:p>
      </dsp:txBody>
      <dsp:txXfrm>
        <a:off x="23988" y="2305449"/>
        <a:ext cx="5470384" cy="443423"/>
      </dsp:txXfrm>
    </dsp:sp>
    <dsp:sp modelId="{8CFC6EB8-92C1-4AFF-9AB8-12EFFBFCCF5E}">
      <dsp:nvSpPr>
        <dsp:cNvPr id="0" name=""/>
        <dsp:cNvSpPr/>
      </dsp:nvSpPr>
      <dsp:spPr>
        <a:xfrm>
          <a:off x="0" y="2833341"/>
          <a:ext cx="5518360" cy="4913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dirty="0"/>
            <a:t>WIN ( I am the only one)</a:t>
          </a:r>
          <a:endParaRPr lang="en-IN" sz="2100" kern="1200" dirty="0"/>
        </a:p>
      </dsp:txBody>
      <dsp:txXfrm>
        <a:off x="23988" y="2857329"/>
        <a:ext cx="5470384" cy="443423"/>
      </dsp:txXfrm>
    </dsp:sp>
    <dsp:sp modelId="{95FE610E-CE5A-4EEF-A3D8-A1B3A8F2C08C}">
      <dsp:nvSpPr>
        <dsp:cNvPr id="0" name=""/>
        <dsp:cNvSpPr/>
      </dsp:nvSpPr>
      <dsp:spPr>
        <a:xfrm>
          <a:off x="0" y="3385222"/>
          <a:ext cx="5518360" cy="4913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a:t>WIN – WIN or NO DEAL</a:t>
          </a:r>
          <a:endParaRPr lang="en-IN" sz="2100" kern="1200"/>
        </a:p>
      </dsp:txBody>
      <dsp:txXfrm>
        <a:off x="23988" y="3409210"/>
        <a:ext cx="5470384" cy="4434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12/4/2020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12/4/2020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12/4/2020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12/4/2020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12/4/2020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12/4/2020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12/4/2020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12/4/2020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12/4/2020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10"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12/4/2020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slideLayout" Target="../slideLayouts/slideLayout1.xml" /><Relationship Id="rId1" Type="http://schemas.openxmlformats.org/officeDocument/2006/relationships/themeOverride" Target="../theme/themeOverride1.xml" /><Relationship Id="rId5" Type="http://schemas.openxmlformats.org/officeDocument/2006/relationships/image" Target="../media/image3.png"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png" /><Relationship Id="rId1" Type="http://schemas.openxmlformats.org/officeDocument/2006/relationships/slideLayout" Target="../slideLayouts/slideLayout2.xml" /><Relationship Id="rId4" Type="http://schemas.openxmlformats.org/officeDocument/2006/relationships/image" Target="../media/image25.png" /></Relationships>
</file>

<file path=ppt/slides/_rels/slide11.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image" Target="../media/image7.png" /><Relationship Id="rId1" Type="http://schemas.openxmlformats.org/officeDocument/2006/relationships/slideLayout" Target="../slideLayouts/slideLayout4.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s>
</file>

<file path=ppt/slides/_rels/slide5.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png" /><Relationship Id="rId1" Type="http://schemas.openxmlformats.org/officeDocument/2006/relationships/slideLayout" Target="../slideLayouts/slideLayout2.xml" /><Relationship Id="rId5" Type="http://schemas.openxmlformats.org/officeDocument/2006/relationships/image" Target="../media/image11.png" /><Relationship Id="rId4" Type="http://schemas.openxmlformats.org/officeDocument/2006/relationships/image" Target="../media/image10.png" /></Relationships>
</file>

<file path=ppt/slides/_rels/slide6.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9.png" /><Relationship Id="rId1" Type="http://schemas.openxmlformats.org/officeDocument/2006/relationships/slideLayout" Target="../slideLayouts/slideLayout2.xml" /><Relationship Id="rId5" Type="http://schemas.openxmlformats.org/officeDocument/2006/relationships/image" Target="../media/image14.png" /><Relationship Id="rId4" Type="http://schemas.openxmlformats.org/officeDocument/2006/relationships/image" Target="../media/image13.png" /></Relationships>
</file>

<file path=ppt/slides/_rels/slide7.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2.xml" /><Relationship Id="rId4" Type="http://schemas.openxmlformats.org/officeDocument/2006/relationships/image" Target="../media/image17.png" /></Relationships>
</file>

<file path=ppt/slides/_rels/slide8.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20.png" /><Relationship Id="rId1" Type="http://schemas.openxmlformats.org/officeDocument/2006/relationships/slideLayout" Target="../slideLayouts/slideLayout2.xml" /><Relationship Id="rId4" Type="http://schemas.openxmlformats.org/officeDocument/2006/relationships/image" Target="../media/image22.pn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dirty="0"/>
              <a:t>THINK WIN </a:t>
            </a:r>
            <a:r>
              <a:rPr lang="en-US" dirty="0" err="1"/>
              <a:t>WIN</a:t>
            </a:r>
            <a:br>
              <a:rPr lang="en-US" dirty="0"/>
            </a:br>
            <a:endParaRPr lang="en-US"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Sit Dolor Amet</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59F466D-4CA0-4064-9F5C-60569B858231}"/>
              </a:ext>
            </a:extLst>
          </p:cNvPr>
          <p:cNvPicPr>
            <a:picLocks noChangeAspect="1"/>
          </p:cNvPicPr>
          <p:nvPr/>
        </p:nvPicPr>
        <p:blipFill>
          <a:blip r:embed="rId4"/>
          <a:stretch>
            <a:fillRect/>
          </a:stretch>
        </p:blipFill>
        <p:spPr>
          <a:xfrm>
            <a:off x="6416352" y="-72383"/>
            <a:ext cx="5604014" cy="4207403"/>
          </a:xfrm>
          <a:prstGeom prst="rect">
            <a:avLst/>
          </a:prstGeom>
          <a:solidFill>
            <a:schemeClr val="tx2">
              <a:lumMod val="20000"/>
              <a:lumOff val="80000"/>
            </a:schemeClr>
          </a:solidFill>
        </p:spPr>
      </p:pic>
      <p:pic>
        <p:nvPicPr>
          <p:cNvPr id="5" name="Picture 4">
            <a:extLst>
              <a:ext uri="{FF2B5EF4-FFF2-40B4-BE49-F238E27FC236}">
                <a16:creationId xmlns:a16="http://schemas.microsoft.com/office/drawing/2014/main" id="{15CF550C-0103-461B-80C9-538AAA091484}"/>
              </a:ext>
            </a:extLst>
          </p:cNvPr>
          <p:cNvPicPr>
            <a:picLocks noChangeAspect="1"/>
          </p:cNvPicPr>
          <p:nvPr/>
        </p:nvPicPr>
        <p:blipFill>
          <a:blip r:embed="rId5"/>
          <a:stretch>
            <a:fillRect/>
          </a:stretch>
        </p:blipFill>
        <p:spPr>
          <a:xfrm>
            <a:off x="6573175" y="4158144"/>
            <a:ext cx="5290368" cy="2849856"/>
          </a:xfrm>
          <a:prstGeom prst="rect">
            <a:avLst/>
          </a:prstGeom>
        </p:spPr>
      </p:pic>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01FF39-8F5B-4470-B74F-A014FF5BCF1E}"/>
              </a:ext>
            </a:extLst>
          </p:cNvPr>
          <p:cNvSpPr>
            <a:spLocks noGrp="1"/>
          </p:cNvSpPr>
          <p:nvPr>
            <p:ph type="title"/>
          </p:nvPr>
        </p:nvSpPr>
        <p:spPr>
          <a:xfrm>
            <a:off x="186431" y="286603"/>
            <a:ext cx="10969249" cy="1450757"/>
          </a:xfrm>
        </p:spPr>
        <p:style>
          <a:lnRef idx="1">
            <a:schemeClr val="accent2"/>
          </a:lnRef>
          <a:fillRef idx="2">
            <a:schemeClr val="accent2"/>
          </a:fillRef>
          <a:effectRef idx="1">
            <a:schemeClr val="accent2"/>
          </a:effectRef>
          <a:fontRef idx="minor">
            <a:schemeClr val="dk1"/>
          </a:fontRef>
        </p:style>
        <p:txBody>
          <a:bodyPr>
            <a:normAutofit/>
          </a:bodyPr>
          <a:lstStyle/>
          <a:p>
            <a:r>
              <a:rPr lang="en-IN" dirty="0"/>
              <a:t>WIN-WIN OR NO DEAL                 =</a:t>
            </a:r>
          </a:p>
        </p:txBody>
      </p:sp>
      <p:cxnSp>
        <p:nvCxnSpPr>
          <p:cNvPr id="20" name="Straight Connector 10">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BFBBC2-9742-412C-9B7B-9F6835136366}"/>
              </a:ext>
            </a:extLst>
          </p:cNvPr>
          <p:cNvSpPr>
            <a:spLocks noGrp="1"/>
          </p:cNvSpPr>
          <p:nvPr>
            <p:ph idx="1"/>
          </p:nvPr>
        </p:nvSpPr>
        <p:spPr>
          <a:xfrm>
            <a:off x="71021" y="2023963"/>
            <a:ext cx="8763887" cy="4376828"/>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pPr>
              <a:lnSpc>
                <a:spcPct val="100000"/>
              </a:lnSpc>
            </a:pPr>
            <a:r>
              <a:rPr lang="en-US" sz="1100" b="0" i="0" dirty="0">
                <a:effectLst/>
                <a:latin typeface="Arial" panose="020B0604020202020204" pitchFamily="34" charset="0"/>
                <a:cs typeface="Arial" panose="020B0604020202020204" pitchFamily="34" charset="0"/>
              </a:rPr>
              <a:t> </a:t>
            </a:r>
            <a:r>
              <a:rPr lang="en-US" sz="1600" b="0" i="0" dirty="0">
                <a:effectLst/>
                <a:latin typeface="Arial" panose="020B0604020202020204" pitchFamily="34" charset="0"/>
                <a:cs typeface="Arial" panose="020B0604020202020204" pitchFamily="34" charset="0"/>
              </a:rPr>
              <a:t>With this framework: </a:t>
            </a:r>
          </a:p>
          <a:p>
            <a:pPr>
              <a:lnSpc>
                <a:spcPct val="100000"/>
              </a:lnSpc>
              <a:buFont typeface="Wingdings" panose="05000000000000000000" pitchFamily="2" charset="2"/>
              <a:buChar char="§"/>
            </a:pPr>
            <a:r>
              <a:rPr lang="en-US" sz="1600" b="0" i="0" dirty="0">
                <a:effectLst/>
                <a:latin typeface="Arial" panose="020B0604020202020204" pitchFamily="34" charset="0"/>
                <a:cs typeface="Arial" panose="020B0604020202020204" pitchFamily="34" charset="0"/>
              </a:rPr>
              <a:t> You’re determined to find a solution that benefits both parties</a:t>
            </a:r>
          </a:p>
          <a:p>
            <a:pPr>
              <a:lnSpc>
                <a:spcPct val="100000"/>
              </a:lnSpc>
            </a:pPr>
            <a:r>
              <a:rPr lang="en-US" sz="1600" b="0" i="0" dirty="0">
                <a:effectLst/>
                <a:latin typeface="Arial" panose="020B0604020202020204" pitchFamily="34" charset="0"/>
                <a:cs typeface="Arial" panose="020B0604020202020204" pitchFamily="34" charset="0"/>
              </a:rPr>
              <a:t>                                              And </a:t>
            </a:r>
          </a:p>
          <a:p>
            <a:pPr>
              <a:lnSpc>
                <a:spcPct val="10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I</a:t>
            </a:r>
            <a:r>
              <a:rPr lang="en-US" sz="1600" b="0" i="0" dirty="0">
                <a:effectLst/>
                <a:latin typeface="Arial" panose="020B0604020202020204" pitchFamily="34" charset="0"/>
                <a:cs typeface="Arial" panose="020B0604020202020204" pitchFamily="34" charset="0"/>
              </a:rPr>
              <a:t>f a mutually beneficial situation can’t be reached, then both parties “agree to disagree” and both walk away with no hard feelings. </a:t>
            </a:r>
          </a:p>
          <a:p>
            <a:pPr>
              <a:lnSpc>
                <a:spcPct val="10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I</a:t>
            </a:r>
            <a:r>
              <a:rPr lang="en-US" sz="1600" b="0" i="0" dirty="0">
                <a:effectLst/>
                <a:latin typeface="Arial" panose="020B0604020202020204" pitchFamily="34" charset="0"/>
                <a:cs typeface="Arial" panose="020B0604020202020204" pitchFamily="34" charset="0"/>
              </a:rPr>
              <a:t>t’s better for the relationship if you walk away from a negotiation altogether. </a:t>
            </a:r>
          </a:p>
          <a:p>
            <a:pPr>
              <a:lnSpc>
                <a:spcPct val="100000"/>
              </a:lnSpc>
              <a:buFont typeface="Wingdings" panose="05000000000000000000" pitchFamily="2" charset="2"/>
              <a:buChar char="§"/>
            </a:pPr>
            <a:r>
              <a:rPr lang="en-US" sz="1600" i="0" dirty="0">
                <a:effectLst/>
                <a:latin typeface="Arial" panose="020B0604020202020204" pitchFamily="34" charset="0"/>
                <a:cs typeface="Arial" panose="020B0604020202020204" pitchFamily="34" charset="0"/>
              </a:rPr>
              <a:t>saves a lot of tension and problems in the relationship and keeps the relationship healthy</a:t>
            </a:r>
          </a:p>
          <a:p>
            <a:pPr>
              <a:lnSpc>
                <a:spcPct val="100000"/>
              </a:lnSpc>
            </a:pPr>
            <a:endParaRPr lang="en-IN" sz="1600" dirty="0">
              <a:latin typeface="Arial" panose="020B0604020202020204" pitchFamily="34" charset="0"/>
              <a:cs typeface="Arial" panose="020B0604020202020204" pitchFamily="34" charset="0"/>
            </a:endParaRPr>
          </a:p>
          <a:p>
            <a:pPr>
              <a:lnSpc>
                <a:spcPct val="100000"/>
              </a:lnSpc>
              <a:buFont typeface="Wingdings" panose="05000000000000000000" pitchFamily="2" charset="2"/>
              <a:buChar char="§"/>
            </a:pPr>
            <a:r>
              <a:rPr lang="en-US" sz="1600" b="1" i="0" dirty="0">
                <a:effectLst/>
                <a:latin typeface="Arial" panose="020B0604020202020204" pitchFamily="34" charset="0"/>
                <a:cs typeface="Arial" panose="020B0604020202020204" pitchFamily="34" charset="0"/>
              </a:rPr>
              <a:t> </a:t>
            </a:r>
            <a:r>
              <a:rPr lang="en-US" sz="1600" i="0" dirty="0">
                <a:effectLst/>
                <a:latin typeface="Arial" panose="020B0604020202020204" pitchFamily="34" charset="0"/>
                <a:cs typeface="Arial" panose="020B0604020202020204" pitchFamily="34" charset="0"/>
              </a:rPr>
              <a:t>shows that you value the relationship more than the negotiation</a:t>
            </a:r>
            <a:r>
              <a:rPr lang="en-US" sz="1600" b="1" i="0" dirty="0">
                <a:effectLst/>
                <a:latin typeface="Arial" panose="020B0604020202020204" pitchFamily="34" charset="0"/>
                <a:cs typeface="Arial" panose="020B0604020202020204" pitchFamily="34" charset="0"/>
              </a:rPr>
              <a:t>.</a:t>
            </a:r>
            <a:r>
              <a:rPr lang="en-US" sz="1600" b="0" i="0" dirty="0">
                <a:effectLst/>
                <a:latin typeface="Arial" panose="020B0604020202020204" pitchFamily="34" charset="0"/>
                <a:cs typeface="Arial" panose="020B0604020202020204" pitchFamily="34" charset="0"/>
              </a:rPr>
              <a:t> </a:t>
            </a:r>
          </a:p>
          <a:p>
            <a:pPr>
              <a:lnSpc>
                <a:spcPct val="100000"/>
              </a:lnSpc>
            </a:pPr>
            <a:endParaRPr lang="en-US" sz="1600" b="0" i="0" dirty="0">
              <a:effectLst/>
              <a:latin typeface="Arial" panose="020B0604020202020204" pitchFamily="34" charset="0"/>
              <a:cs typeface="Arial" panose="020B0604020202020204" pitchFamily="34" charset="0"/>
            </a:endParaRPr>
          </a:p>
          <a:p>
            <a:pPr>
              <a:lnSpc>
                <a:spcPct val="100000"/>
              </a:lnSpc>
              <a:buFont typeface="Wingdings" panose="05000000000000000000" pitchFamily="2" charset="2"/>
              <a:buChar char="§"/>
            </a:pPr>
            <a:r>
              <a:rPr lang="en-US" sz="1600" b="0" i="0" dirty="0">
                <a:effectLst/>
                <a:latin typeface="Arial" panose="020B0604020202020204" pitchFamily="34" charset="0"/>
                <a:cs typeface="Arial" panose="020B0604020202020204" pitchFamily="34" charset="0"/>
              </a:rPr>
              <a:t>This is a typically realistic option at the beginning of a relationship or enterprise.</a:t>
            </a:r>
          </a:p>
          <a:p>
            <a:pPr>
              <a:lnSpc>
                <a:spcPct val="100000"/>
              </a:lnSpc>
            </a:pPr>
            <a:endParaRPr lang="en-IN" sz="1100" dirty="0"/>
          </a:p>
        </p:txBody>
      </p:sp>
      <p:pic>
        <p:nvPicPr>
          <p:cNvPr id="4" name="Picture 3">
            <a:extLst>
              <a:ext uri="{FF2B5EF4-FFF2-40B4-BE49-F238E27FC236}">
                <a16:creationId xmlns:a16="http://schemas.microsoft.com/office/drawing/2014/main" id="{C1FCF050-7E7C-4C8D-8A08-F6530C94D804}"/>
              </a:ext>
            </a:extLst>
          </p:cNvPr>
          <p:cNvPicPr>
            <a:picLocks noChangeAspect="1"/>
          </p:cNvPicPr>
          <p:nvPr/>
        </p:nvPicPr>
        <p:blipFill>
          <a:blip r:embed="rId2"/>
          <a:stretch>
            <a:fillRect/>
          </a:stretch>
        </p:blipFill>
        <p:spPr>
          <a:xfrm>
            <a:off x="8834908" y="2190724"/>
            <a:ext cx="3130599" cy="3915198"/>
          </a:xfrm>
          <a:prstGeom prst="rect">
            <a:avLst/>
          </a:prstGeom>
        </p:spPr>
      </p:pic>
      <p:sp>
        <p:nvSpPr>
          <p:cNvPr id="21" name="Rectangle 12">
            <a:extLst>
              <a:ext uri="{FF2B5EF4-FFF2-40B4-BE49-F238E27FC236}">
                <a16:creationId xmlns:a16="http://schemas.microsoft.com/office/drawing/2014/main" id="{CB06839E-D8C3-4A74-BA2B-3B97E7B2C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77B574A5-FAF0-468A-AA1F-24D574590CD4}"/>
              </a:ext>
            </a:extLst>
          </p:cNvPr>
          <p:cNvPicPr>
            <a:picLocks noChangeAspect="1"/>
          </p:cNvPicPr>
          <p:nvPr/>
        </p:nvPicPr>
        <p:blipFill>
          <a:blip r:embed="rId3"/>
          <a:stretch>
            <a:fillRect/>
          </a:stretch>
        </p:blipFill>
        <p:spPr>
          <a:xfrm>
            <a:off x="6296026" y="209551"/>
            <a:ext cx="2400300" cy="1600200"/>
          </a:xfrm>
          <a:prstGeom prst="rect">
            <a:avLst/>
          </a:prstGeom>
        </p:spPr>
      </p:pic>
      <p:pic>
        <p:nvPicPr>
          <p:cNvPr id="8" name="Picture 7">
            <a:extLst>
              <a:ext uri="{FF2B5EF4-FFF2-40B4-BE49-F238E27FC236}">
                <a16:creationId xmlns:a16="http://schemas.microsoft.com/office/drawing/2014/main" id="{0A44C2E7-2E81-4190-9722-CE97BD93D8CC}"/>
              </a:ext>
            </a:extLst>
          </p:cNvPr>
          <p:cNvPicPr>
            <a:picLocks noChangeAspect="1"/>
          </p:cNvPicPr>
          <p:nvPr/>
        </p:nvPicPr>
        <p:blipFill>
          <a:blip r:embed="rId4"/>
          <a:stretch>
            <a:fillRect/>
          </a:stretch>
        </p:blipFill>
        <p:spPr>
          <a:xfrm>
            <a:off x="9594114" y="250803"/>
            <a:ext cx="1612186" cy="1612186"/>
          </a:xfrm>
          <a:prstGeom prst="rect">
            <a:avLst/>
          </a:prstGeom>
        </p:spPr>
      </p:pic>
    </p:spTree>
    <p:extLst>
      <p:ext uri="{BB962C8B-B14F-4D97-AF65-F5344CB8AC3E}">
        <p14:creationId xmlns:p14="http://schemas.microsoft.com/office/powerpoint/2010/main" val="3543363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6A20D-AF0D-43D2-AF99-DC60B9A04CB2}"/>
              </a:ext>
            </a:extLst>
          </p:cNvPr>
          <p:cNvSpPr>
            <a:spLocks noGrp="1"/>
          </p:cNvSpPr>
          <p:nvPr>
            <p:ph type="title"/>
          </p:nvPr>
        </p:nvSpPr>
        <p:spPr>
          <a:xfrm>
            <a:off x="4421081" y="79899"/>
            <a:ext cx="7770918" cy="1021379"/>
          </a:xfrm>
          <a:solidFill>
            <a:schemeClr val="tx2">
              <a:lumMod val="10000"/>
              <a:lumOff val="90000"/>
            </a:schemeClr>
          </a:solidFill>
        </p:spPr>
        <p:txBody>
          <a:bodyPr>
            <a:normAutofit fontScale="90000"/>
          </a:bodyPr>
          <a:lstStyle/>
          <a:p>
            <a:r>
              <a:rPr lang="en-IN" sz="3600" dirty="0"/>
              <a:t>             AVOID THE TUMOUR TWINS </a:t>
            </a:r>
            <a:br>
              <a:rPr lang="en-IN" sz="3600" dirty="0"/>
            </a:br>
            <a:r>
              <a:rPr lang="en-IN" sz="4000" dirty="0"/>
              <a:t> …</a:t>
            </a:r>
            <a:r>
              <a:rPr lang="en-US" sz="1800" b="0" i="0" dirty="0">
                <a:solidFill>
                  <a:srgbClr val="3B3835"/>
                </a:solidFill>
                <a:effectLst/>
                <a:latin typeface="Helvetica Neue"/>
              </a:rPr>
              <a:t>two habits that can slowly eat you away from the inside : competing and comparing</a:t>
            </a:r>
            <a:r>
              <a:rPr lang="en-US" sz="1400" b="0" i="0" dirty="0">
                <a:solidFill>
                  <a:srgbClr val="3B3835"/>
                </a:solidFill>
                <a:effectLst/>
                <a:latin typeface="Helvetica Neue"/>
              </a:rPr>
              <a:t>.</a:t>
            </a:r>
            <a:endParaRPr lang="en-IN" sz="4000" dirty="0"/>
          </a:p>
        </p:txBody>
      </p:sp>
      <p:pic>
        <p:nvPicPr>
          <p:cNvPr id="8" name="Picture 7">
            <a:extLst>
              <a:ext uri="{FF2B5EF4-FFF2-40B4-BE49-F238E27FC236}">
                <a16:creationId xmlns:a16="http://schemas.microsoft.com/office/drawing/2014/main" id="{996A28DD-E6D3-4D7E-B55E-7ACF0F0DED6B}"/>
              </a:ext>
            </a:extLst>
          </p:cNvPr>
          <p:cNvPicPr>
            <a:picLocks noChangeAspect="1"/>
          </p:cNvPicPr>
          <p:nvPr/>
        </p:nvPicPr>
        <p:blipFill rotWithShape="1">
          <a:blip r:embed="rId2"/>
          <a:srcRect t="4911" r="-2" b="6573"/>
          <a:stretch/>
        </p:blipFill>
        <p:spPr>
          <a:xfrm>
            <a:off x="2" y="10"/>
            <a:ext cx="4635313" cy="3251555"/>
          </a:xfrm>
          <a:prstGeom prst="rect">
            <a:avLst/>
          </a:prstGeom>
        </p:spPr>
      </p:pic>
      <p:cxnSp>
        <p:nvCxnSpPr>
          <p:cNvPr id="18" name="Straight Connector 17">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072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58DDA47-E497-4C9A-A1E6-C877A26FA44B}"/>
              </a:ext>
            </a:extLst>
          </p:cNvPr>
          <p:cNvPicPr>
            <a:picLocks noChangeAspect="1"/>
          </p:cNvPicPr>
          <p:nvPr/>
        </p:nvPicPr>
        <p:blipFill rotWithShape="1">
          <a:blip r:embed="rId3"/>
          <a:srcRect t="6603" r="-2" b="-2"/>
          <a:stretch/>
        </p:blipFill>
        <p:spPr>
          <a:xfrm>
            <a:off x="-1" y="3337868"/>
            <a:ext cx="4635314" cy="3062931"/>
          </a:xfrm>
          <a:prstGeom prst="rect">
            <a:avLst/>
          </a:prstGeom>
        </p:spPr>
      </p:pic>
      <p:sp>
        <p:nvSpPr>
          <p:cNvPr id="6" name="Content Placeholder 5">
            <a:extLst>
              <a:ext uri="{FF2B5EF4-FFF2-40B4-BE49-F238E27FC236}">
                <a16:creationId xmlns:a16="http://schemas.microsoft.com/office/drawing/2014/main" id="{F9682D14-9513-4D30-BC2E-23BEABF0F176}"/>
              </a:ext>
            </a:extLst>
          </p:cNvPr>
          <p:cNvSpPr>
            <a:spLocks noGrp="1"/>
          </p:cNvSpPr>
          <p:nvPr>
            <p:ph idx="1"/>
          </p:nvPr>
        </p:nvSpPr>
        <p:spPr>
          <a:xfrm>
            <a:off x="4635313" y="1101278"/>
            <a:ext cx="7456073" cy="5104213"/>
          </a:xfrm>
          <a:solidFill>
            <a:schemeClr val="tx2">
              <a:lumMod val="25000"/>
              <a:lumOff val="75000"/>
            </a:schemeClr>
          </a:solidFill>
        </p:spPr>
        <p:txBody>
          <a:bodyPr>
            <a:normAutofit/>
          </a:bodyPr>
          <a:lstStyle/>
          <a:p>
            <a:pPr>
              <a:lnSpc>
                <a:spcPct val="100000"/>
              </a:lnSpc>
            </a:pPr>
            <a:r>
              <a:rPr lang="en-IN" sz="3200" b="1" dirty="0"/>
              <a:t>COMPETING</a:t>
            </a:r>
            <a:r>
              <a:rPr lang="en-IN" sz="3200" dirty="0"/>
              <a:t> </a:t>
            </a:r>
          </a:p>
          <a:p>
            <a:pPr>
              <a:lnSpc>
                <a:spcPct val="100000"/>
              </a:lnSpc>
            </a:pPr>
            <a:r>
              <a:rPr lang="en-IN" sz="1600" dirty="0">
                <a:latin typeface="Arial" panose="020B0604020202020204" pitchFamily="34" charset="0"/>
                <a:cs typeface="Arial" panose="020B0604020202020204" pitchFamily="34" charset="0"/>
              </a:rPr>
              <a:t>Healthy when you strive to do better and become your best</a:t>
            </a:r>
          </a:p>
          <a:p>
            <a:pPr>
              <a:lnSpc>
                <a:spcPct val="100000"/>
              </a:lnSpc>
            </a:pPr>
            <a:r>
              <a:rPr lang="en-IN" sz="1600" dirty="0">
                <a:latin typeface="Arial" panose="020B0604020202020204" pitchFamily="34" charset="0"/>
                <a:cs typeface="Arial" panose="020B0604020202020204" pitchFamily="34" charset="0"/>
              </a:rPr>
              <a:t>                 </a:t>
            </a:r>
            <a:r>
              <a:rPr lang="en-IN" sz="1600" dirty="0">
                <a:latin typeface="Copperplate Gothic Bold" panose="020E0705020206020404" pitchFamily="34" charset="0"/>
              </a:rPr>
              <a:t>                     but</a:t>
            </a:r>
          </a:p>
          <a:p>
            <a:pPr>
              <a:lnSpc>
                <a:spcPct val="100000"/>
              </a:lnSpc>
            </a:pPr>
            <a:r>
              <a:rPr lang="en-IN" sz="1600" dirty="0">
                <a:latin typeface="Arial" panose="020B0604020202020204" pitchFamily="34" charset="0"/>
                <a:cs typeface="Arial" panose="020B0604020202020204" pitchFamily="34" charset="0"/>
              </a:rPr>
              <a:t>Unhealthy when you use your win to place yourself above others.</a:t>
            </a:r>
            <a:r>
              <a:rPr lang="en-US" sz="1600" b="0" i="0" dirty="0">
                <a:solidFill>
                  <a:srgbClr val="3B3835"/>
                </a:solidFill>
                <a:effectLst/>
                <a:latin typeface="Helvetica Neue"/>
              </a:rPr>
              <a:t> When competition is used as a means of creating a self-image relative to others, the worst in a person comes out.</a:t>
            </a:r>
            <a:r>
              <a:rPr lang="en-IN" sz="1600" dirty="0">
                <a:latin typeface="Arial" panose="020B0604020202020204" pitchFamily="34" charset="0"/>
                <a:cs typeface="Arial" panose="020B0604020202020204" pitchFamily="34" charset="0"/>
              </a:rPr>
              <a:t> </a:t>
            </a:r>
          </a:p>
          <a:p>
            <a:pPr>
              <a:lnSpc>
                <a:spcPct val="100000"/>
              </a:lnSpc>
            </a:pPr>
            <a:r>
              <a:rPr lang="en-IN" sz="3200" b="1" dirty="0"/>
              <a:t>COMPARING</a:t>
            </a:r>
          </a:p>
          <a:p>
            <a:pPr>
              <a:lnSpc>
                <a:spcPct val="100000"/>
              </a:lnSpc>
            </a:pPr>
            <a:r>
              <a:rPr lang="en-IN" sz="1800" dirty="0">
                <a:latin typeface="Arial" panose="020B0604020202020204" pitchFamily="34" charset="0"/>
                <a:cs typeface="Arial" panose="020B0604020202020204" pitchFamily="34" charset="0"/>
              </a:rPr>
              <a:t>Comparing yourself with others is Bad News! </a:t>
            </a:r>
          </a:p>
          <a:p>
            <a:pPr>
              <a:lnSpc>
                <a:spcPct val="100000"/>
              </a:lnSpc>
            </a:pPr>
            <a:r>
              <a:rPr lang="en-IN" sz="1800" dirty="0">
                <a:latin typeface="Arial" panose="020B0604020202020204" pitchFamily="34" charset="0"/>
                <a:cs typeface="Arial" panose="020B0604020202020204" pitchFamily="34" charset="0"/>
              </a:rPr>
              <a:t>Each person is </a:t>
            </a:r>
            <a:r>
              <a:rPr lang="en-US" sz="1600" b="0" i="0" dirty="0">
                <a:solidFill>
                  <a:srgbClr val="3B3835"/>
                </a:solidFill>
                <a:effectLst/>
                <a:latin typeface="Helvetica Neue"/>
              </a:rPr>
              <a:t>different Socially, mentally, and physically </a:t>
            </a:r>
            <a:endParaRPr lang="en-IN" sz="1800" dirty="0">
              <a:latin typeface="Arial" panose="020B0604020202020204" pitchFamily="34" charset="0"/>
              <a:cs typeface="Arial" panose="020B0604020202020204" pitchFamily="34" charset="0"/>
            </a:endParaRPr>
          </a:p>
          <a:p>
            <a:pPr>
              <a:lnSpc>
                <a:spcPct val="100000"/>
              </a:lnSpc>
            </a:pPr>
            <a:r>
              <a:rPr lang="en-IN" sz="1800" dirty="0">
                <a:latin typeface="Arial" panose="020B0604020202020204" pitchFamily="34" charset="0"/>
                <a:cs typeface="Arial" panose="020B0604020202020204" pitchFamily="34" charset="0"/>
              </a:rPr>
              <a:t>You end up feeling inferior one moment and superior the next moment</a:t>
            </a:r>
          </a:p>
          <a:p>
            <a:pPr>
              <a:lnSpc>
                <a:spcPct val="100000"/>
              </a:lnSpc>
            </a:pPr>
            <a:r>
              <a:rPr lang="en-US" sz="1600" b="0" i="0" dirty="0">
                <a:solidFill>
                  <a:srgbClr val="3B3835"/>
                </a:solidFill>
                <a:effectLst/>
                <a:latin typeface="Helvetica Neue"/>
              </a:rPr>
              <a:t>The only good comparison is comparing yourself against your own potential.</a:t>
            </a:r>
            <a:endParaRPr lang="en-IN" sz="18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88867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18">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4008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35FB96-6120-4E2A-93AE-D283436F511F}"/>
              </a:ext>
            </a:extLst>
          </p:cNvPr>
          <p:cNvSpPr>
            <a:spLocks noGrp="1"/>
          </p:cNvSpPr>
          <p:nvPr>
            <p:ph type="title"/>
          </p:nvPr>
        </p:nvSpPr>
        <p:spPr>
          <a:xfrm>
            <a:off x="5758981" y="228600"/>
            <a:ext cx="6204318" cy="866776"/>
          </a:xfrm>
          <a:solidFill>
            <a:schemeClr val="tx1">
              <a:lumMod val="50000"/>
            </a:schemeClr>
          </a:solidFill>
        </p:spPr>
        <p:txBody>
          <a:bodyPr>
            <a:normAutofit/>
          </a:bodyPr>
          <a:lstStyle/>
          <a:p>
            <a:r>
              <a:rPr lang="en-IN" sz="4000" dirty="0"/>
              <a:t>HOW TO THINK WIN-WIN</a:t>
            </a:r>
          </a:p>
        </p:txBody>
      </p:sp>
      <p:sp>
        <p:nvSpPr>
          <p:cNvPr id="34" name="Rectangle 20">
            <a:extLst>
              <a:ext uri="{FF2B5EF4-FFF2-40B4-BE49-F238E27FC236}">
                <a16:creationId xmlns:a16="http://schemas.microsoft.com/office/drawing/2014/main" id="{8A330AB8-A767-46C8-ABEF-2477854EF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0"/>
            <a:ext cx="4901184" cy="4021058"/>
          </a:xfrm>
          <a:prstGeom prst="rect">
            <a:avLst/>
          </a:prstGeom>
          <a:solidFill>
            <a:srgbClr val="60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3481B9-3ED0-44DF-901C-F426CCA9E94A}"/>
              </a:ext>
            </a:extLst>
          </p:cNvPr>
          <p:cNvPicPr>
            <a:picLocks noChangeAspect="1"/>
          </p:cNvPicPr>
          <p:nvPr/>
        </p:nvPicPr>
        <p:blipFill rotWithShape="1">
          <a:blip r:embed="rId2"/>
          <a:srcRect t="1575"/>
          <a:stretch/>
        </p:blipFill>
        <p:spPr>
          <a:xfrm>
            <a:off x="870090" y="247650"/>
            <a:ext cx="4114914" cy="3225328"/>
          </a:xfrm>
          <a:prstGeom prst="rect">
            <a:avLst/>
          </a:prstGeom>
        </p:spPr>
      </p:pic>
      <p:sp>
        <p:nvSpPr>
          <p:cNvPr id="35" name="Rectangle 22">
            <a:extLst>
              <a:ext uri="{FF2B5EF4-FFF2-40B4-BE49-F238E27FC236}">
                <a16:creationId xmlns:a16="http://schemas.microsoft.com/office/drawing/2014/main" id="{88E62604-C40E-4D56-9D66-FD94B0CA4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4241249"/>
            <a:ext cx="4901184" cy="2616751"/>
          </a:xfrm>
          <a:prstGeom prst="rect">
            <a:avLst/>
          </a:prstGeom>
          <a:solidFill>
            <a:srgbClr val="60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67EC452-72B2-4CF8-9DC2-6BF30AB86934}"/>
              </a:ext>
            </a:extLst>
          </p:cNvPr>
          <p:cNvPicPr>
            <a:picLocks noChangeAspect="1"/>
          </p:cNvPicPr>
          <p:nvPr/>
        </p:nvPicPr>
        <p:blipFill rotWithShape="1">
          <a:blip r:embed="rId3"/>
          <a:srcRect t="20219" b="25911"/>
          <a:stretch/>
        </p:blipFill>
        <p:spPr>
          <a:xfrm>
            <a:off x="870090" y="3858758"/>
            <a:ext cx="4572000" cy="2450592"/>
          </a:xfrm>
          <a:prstGeom prst="rect">
            <a:avLst/>
          </a:prstGeom>
        </p:spPr>
      </p:pic>
      <p:sp>
        <p:nvSpPr>
          <p:cNvPr id="36" name="Content Placeholder 2">
            <a:extLst>
              <a:ext uri="{FF2B5EF4-FFF2-40B4-BE49-F238E27FC236}">
                <a16:creationId xmlns:a16="http://schemas.microsoft.com/office/drawing/2014/main" id="{E06B24FF-A95F-4D55-B193-BC92DFE361B8}"/>
              </a:ext>
            </a:extLst>
          </p:cNvPr>
          <p:cNvSpPr>
            <a:spLocks noGrp="1"/>
          </p:cNvSpPr>
          <p:nvPr>
            <p:ph idx="1"/>
          </p:nvPr>
        </p:nvSpPr>
        <p:spPr>
          <a:xfrm>
            <a:off x="5672831" y="1438183"/>
            <a:ext cx="6515425" cy="5029292"/>
          </a:xfrm>
        </p:spPr>
        <p:txBody>
          <a:bodyPr>
            <a:normAutofit/>
          </a:bodyPr>
          <a:lstStyle/>
          <a:p>
            <a:pPr>
              <a:lnSpc>
                <a:spcPct val="100000"/>
              </a:lnSpc>
            </a:pPr>
            <a:r>
              <a:rPr lang="en-US" sz="1800" b="0" i="0" dirty="0">
                <a:effectLst/>
                <a:latin typeface="Helvetica Neue"/>
              </a:rPr>
              <a:t>It all begins with you; </a:t>
            </a:r>
            <a:r>
              <a:rPr lang="en-US" sz="1800" dirty="0">
                <a:latin typeface="Helvetica Neue"/>
              </a:rPr>
              <a:t>Win the private victory first!</a:t>
            </a:r>
          </a:p>
          <a:p>
            <a:pPr>
              <a:lnSpc>
                <a:spcPct val="100000"/>
              </a:lnSpc>
            </a:pPr>
            <a:r>
              <a:rPr lang="en-US" sz="1800" b="0" i="0" dirty="0">
                <a:effectLst/>
                <a:latin typeface="Helvetica Neue"/>
              </a:rPr>
              <a:t>Personal security is the foundation for thinking Win- Win; Insecure people get jealous very easily</a:t>
            </a:r>
          </a:p>
          <a:p>
            <a:pPr>
              <a:lnSpc>
                <a:spcPct val="100000"/>
              </a:lnSpc>
            </a:pPr>
            <a:r>
              <a:rPr lang="en-US" sz="1800" b="0" i="0" dirty="0">
                <a:effectLst/>
                <a:latin typeface="Helvetica Neue"/>
              </a:rPr>
              <a:t>Avoid the tumour twins (Competing and Comparing)</a:t>
            </a:r>
          </a:p>
          <a:p>
            <a:pPr>
              <a:lnSpc>
                <a:spcPct val="100000"/>
              </a:lnSpc>
            </a:pPr>
            <a:r>
              <a:rPr lang="en-US" sz="1800" b="0" i="0" dirty="0">
                <a:effectLst/>
                <a:latin typeface="RalewayRegular"/>
              </a:rPr>
              <a:t>Believe that everyone can win</a:t>
            </a:r>
          </a:p>
          <a:p>
            <a:pPr>
              <a:lnSpc>
                <a:spcPct val="100000"/>
              </a:lnSpc>
              <a:buFont typeface="Arial" panose="020B0604020202020204" pitchFamily="34" charset="0"/>
              <a:buChar char="•"/>
            </a:pPr>
            <a:r>
              <a:rPr lang="en-US" sz="1800" b="0" i="0" dirty="0">
                <a:effectLst/>
                <a:latin typeface="RalewayRegular"/>
              </a:rPr>
              <a:t>You care about others and want them to succeed, but you also want to succeed yourself</a:t>
            </a:r>
          </a:p>
          <a:p>
            <a:pPr>
              <a:lnSpc>
                <a:spcPct val="100000"/>
              </a:lnSpc>
              <a:buFont typeface="Arial" panose="020B0604020202020204" pitchFamily="34" charset="0"/>
              <a:buChar char="•"/>
            </a:pPr>
            <a:r>
              <a:rPr lang="en-US" sz="1800" b="0" i="0" dirty="0">
                <a:effectLst/>
                <a:latin typeface="arial" panose="020B0604020202020204" pitchFamily="34" charset="0"/>
              </a:rPr>
              <a:t>See the problem from the other point of view, in terms of the needs and concerns of the other party.</a:t>
            </a:r>
          </a:p>
          <a:p>
            <a:pPr>
              <a:lnSpc>
                <a:spcPct val="100000"/>
              </a:lnSpc>
              <a:buFont typeface="Arial" panose="020B0604020202020204" pitchFamily="34" charset="0"/>
              <a:buChar char="•"/>
            </a:pPr>
            <a:r>
              <a:rPr lang="en-US" sz="1800" b="0" i="0" dirty="0">
                <a:effectLst/>
                <a:latin typeface="arial" panose="020B0604020202020204" pitchFamily="34" charset="0"/>
              </a:rPr>
              <a:t>Identify the key issues and concerns (not positions) involved.</a:t>
            </a:r>
          </a:p>
          <a:p>
            <a:pPr>
              <a:lnSpc>
                <a:spcPct val="100000"/>
              </a:lnSpc>
              <a:buFont typeface="Arial" panose="020B0604020202020204" pitchFamily="34" charset="0"/>
              <a:buChar char="•"/>
            </a:pPr>
            <a:r>
              <a:rPr lang="en-US" sz="1800" b="0" i="0" dirty="0">
                <a:effectLst/>
                <a:latin typeface="arial" panose="020B0604020202020204" pitchFamily="34" charset="0"/>
              </a:rPr>
              <a:t>Determine what results would make a fully acceptable solution.</a:t>
            </a:r>
          </a:p>
          <a:p>
            <a:pPr>
              <a:lnSpc>
                <a:spcPct val="100000"/>
              </a:lnSpc>
              <a:buFont typeface="Arial" panose="020B0604020202020204" pitchFamily="34" charset="0"/>
              <a:buChar char="•"/>
            </a:pPr>
            <a:r>
              <a:rPr lang="en-US" sz="1800" b="0" i="0" dirty="0">
                <a:effectLst/>
                <a:latin typeface="arial" panose="020B0604020202020204" pitchFamily="34" charset="0"/>
              </a:rPr>
              <a:t>Identify new options to achieve those results.</a:t>
            </a:r>
          </a:p>
          <a:p>
            <a:pPr>
              <a:lnSpc>
                <a:spcPct val="100000"/>
              </a:lnSpc>
            </a:pPr>
            <a:endParaRPr lang="en-IN" sz="800" dirty="0"/>
          </a:p>
        </p:txBody>
      </p:sp>
    </p:spTree>
    <p:extLst>
      <p:ext uri="{BB962C8B-B14F-4D97-AF65-F5344CB8AC3E}">
        <p14:creationId xmlns:p14="http://schemas.microsoft.com/office/powerpoint/2010/main" val="376378923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FFC8D-E6C8-45FA-8619-AC48A2460691}"/>
              </a:ext>
            </a:extLst>
          </p:cNvPr>
          <p:cNvSpPr>
            <a:spLocks noGrp="1"/>
          </p:cNvSpPr>
          <p:nvPr>
            <p:ph type="title"/>
          </p:nvPr>
        </p:nvSpPr>
        <p:spPr>
          <a:xfrm>
            <a:off x="981871" y="239697"/>
            <a:ext cx="10058400" cy="858471"/>
          </a:xfrm>
          <a:solidFill>
            <a:schemeClr val="accent1">
              <a:lumMod val="20000"/>
              <a:lumOff val="80000"/>
            </a:schemeClr>
          </a:solidFill>
        </p:spPr>
        <p:txBody>
          <a:bodyPr/>
          <a:lstStyle/>
          <a:p>
            <a:r>
              <a:rPr lang="en-IN" dirty="0">
                <a:solidFill>
                  <a:schemeClr val="tx1"/>
                </a:solidFill>
              </a:rPr>
              <a:t>WHAT WIN-WIN </a:t>
            </a:r>
            <a:r>
              <a:rPr lang="en-IN" b="1" dirty="0">
                <a:solidFill>
                  <a:srgbClr val="FF0000"/>
                </a:solidFill>
              </a:rPr>
              <a:t>IS</a:t>
            </a:r>
            <a:r>
              <a:rPr lang="en-IN" dirty="0">
                <a:solidFill>
                  <a:schemeClr val="tx1"/>
                </a:solidFill>
              </a:rPr>
              <a:t> AND </a:t>
            </a:r>
            <a:r>
              <a:rPr lang="en-IN" b="1" dirty="0">
                <a:solidFill>
                  <a:srgbClr val="FF0000"/>
                </a:solidFill>
              </a:rPr>
              <a:t>IS NOT</a:t>
            </a:r>
          </a:p>
        </p:txBody>
      </p:sp>
      <p:graphicFrame>
        <p:nvGraphicFramePr>
          <p:cNvPr id="4" name="Table 4">
            <a:extLst>
              <a:ext uri="{FF2B5EF4-FFF2-40B4-BE49-F238E27FC236}">
                <a16:creationId xmlns:a16="http://schemas.microsoft.com/office/drawing/2014/main" id="{F3140AFE-0DAC-4E41-A3F8-EFBF0B85FE15}"/>
              </a:ext>
            </a:extLst>
          </p:cNvPr>
          <p:cNvGraphicFramePr>
            <a:graphicFrameLocks noGrp="1"/>
          </p:cNvGraphicFramePr>
          <p:nvPr>
            <p:ph idx="1"/>
            <p:extLst>
              <p:ext uri="{D42A27DB-BD31-4B8C-83A1-F6EECF244321}">
                <p14:modId xmlns:p14="http://schemas.microsoft.com/office/powerpoint/2010/main" val="2960084798"/>
              </p:ext>
            </p:extLst>
          </p:nvPr>
        </p:nvGraphicFramePr>
        <p:xfrm>
          <a:off x="470517" y="1926454"/>
          <a:ext cx="10928411" cy="4305670"/>
        </p:xfrm>
        <a:graphic>
          <a:graphicData uri="http://schemas.openxmlformats.org/drawingml/2006/table">
            <a:tbl>
              <a:tblPr firstRow="1" bandRow="1">
                <a:tableStyleId>{5C22544A-7EE6-4342-B048-85BDC9FD1C3A}</a:tableStyleId>
              </a:tblPr>
              <a:tblGrid>
                <a:gridCol w="5402367">
                  <a:extLst>
                    <a:ext uri="{9D8B030D-6E8A-4147-A177-3AD203B41FA5}">
                      <a16:colId xmlns:a16="http://schemas.microsoft.com/office/drawing/2014/main" val="2487981861"/>
                    </a:ext>
                  </a:extLst>
                </a:gridCol>
                <a:gridCol w="5526044">
                  <a:extLst>
                    <a:ext uri="{9D8B030D-6E8A-4147-A177-3AD203B41FA5}">
                      <a16:colId xmlns:a16="http://schemas.microsoft.com/office/drawing/2014/main" val="2692552666"/>
                    </a:ext>
                  </a:extLst>
                </a:gridCol>
              </a:tblGrid>
              <a:tr h="861134">
                <a:tc>
                  <a:txBody>
                    <a:bodyPr/>
                    <a:lstStyle/>
                    <a:p>
                      <a:r>
                        <a:rPr lang="en-IN" sz="3200" b="1" dirty="0"/>
                        <a:t>               IS</a:t>
                      </a:r>
                    </a:p>
                  </a:txBody>
                  <a:tcPr/>
                </a:tc>
                <a:tc>
                  <a:txBody>
                    <a:bodyPr/>
                    <a:lstStyle/>
                    <a:p>
                      <a:r>
                        <a:rPr lang="en-IN" dirty="0"/>
                        <a:t>                            </a:t>
                      </a:r>
                      <a:r>
                        <a:rPr lang="en-IN" sz="3200" b="1" dirty="0"/>
                        <a:t>IS NOT</a:t>
                      </a:r>
                    </a:p>
                  </a:txBody>
                  <a:tcPr/>
                </a:tc>
                <a:extLst>
                  <a:ext uri="{0D108BD9-81ED-4DB2-BD59-A6C34878D82A}">
                    <a16:rowId xmlns:a16="http://schemas.microsoft.com/office/drawing/2014/main" val="4231982047"/>
                  </a:ext>
                </a:extLst>
              </a:tr>
              <a:tr h="861134">
                <a:tc>
                  <a:txBody>
                    <a:bodyPr/>
                    <a:lstStyle/>
                    <a:p>
                      <a:r>
                        <a:rPr lang="en-IN" sz="1800" b="1" dirty="0"/>
                        <a:t>A courageous effort</a:t>
                      </a:r>
                    </a:p>
                  </a:txBody>
                  <a:tcPr/>
                </a:tc>
                <a:tc>
                  <a:txBody>
                    <a:bodyPr/>
                    <a:lstStyle/>
                    <a:p>
                      <a:r>
                        <a:rPr lang="en-IN" sz="1800" b="1" dirty="0"/>
                        <a:t>Always being “nice”</a:t>
                      </a:r>
                    </a:p>
                  </a:txBody>
                  <a:tcPr/>
                </a:tc>
                <a:extLst>
                  <a:ext uri="{0D108BD9-81ED-4DB2-BD59-A6C34878D82A}">
                    <a16:rowId xmlns:a16="http://schemas.microsoft.com/office/drawing/2014/main" val="3725576593"/>
                  </a:ext>
                </a:extLst>
              </a:tr>
              <a:tr h="861134">
                <a:tc>
                  <a:txBody>
                    <a:bodyPr/>
                    <a:lstStyle/>
                    <a:p>
                      <a:r>
                        <a:rPr lang="en-IN" sz="1800" b="1" dirty="0"/>
                        <a:t>The best way to get interdependent relationships</a:t>
                      </a:r>
                    </a:p>
                  </a:txBody>
                  <a:tcPr/>
                </a:tc>
                <a:tc>
                  <a:txBody>
                    <a:bodyPr/>
                    <a:lstStyle/>
                    <a:p>
                      <a:r>
                        <a:rPr lang="en-IN" sz="1800" b="1" dirty="0"/>
                        <a:t>Always achievable</a:t>
                      </a:r>
                    </a:p>
                  </a:txBody>
                  <a:tcPr/>
                </a:tc>
                <a:extLst>
                  <a:ext uri="{0D108BD9-81ED-4DB2-BD59-A6C34878D82A}">
                    <a16:rowId xmlns:a16="http://schemas.microsoft.com/office/drawing/2014/main" val="3508428920"/>
                  </a:ext>
                </a:extLst>
              </a:tr>
              <a:tr h="861134">
                <a:tc>
                  <a:txBody>
                    <a:bodyPr/>
                    <a:lstStyle/>
                    <a:p>
                      <a:r>
                        <a:rPr lang="en-IN" sz="1800" b="1" dirty="0"/>
                        <a:t>Human interaction supported by abundance mentality</a:t>
                      </a:r>
                    </a:p>
                  </a:txBody>
                  <a:tcPr/>
                </a:tc>
                <a:tc>
                  <a:txBody>
                    <a:bodyPr/>
                    <a:lstStyle/>
                    <a:p>
                      <a:r>
                        <a:rPr lang="en-IN" sz="1800" b="1" dirty="0"/>
                        <a:t>A manipulative technique</a:t>
                      </a:r>
                    </a:p>
                  </a:txBody>
                  <a:tcPr/>
                </a:tc>
                <a:extLst>
                  <a:ext uri="{0D108BD9-81ED-4DB2-BD59-A6C34878D82A}">
                    <a16:rowId xmlns:a16="http://schemas.microsoft.com/office/drawing/2014/main" val="4214220578"/>
                  </a:ext>
                </a:extLst>
              </a:tr>
              <a:tr h="861134">
                <a:tc>
                  <a:txBody>
                    <a:bodyPr/>
                    <a:lstStyle/>
                    <a:p>
                      <a:r>
                        <a:rPr lang="en-IN" sz="1800" b="1" dirty="0"/>
                        <a:t>A character based code for interactions</a:t>
                      </a:r>
                    </a:p>
                  </a:txBody>
                  <a:tcPr/>
                </a:tc>
                <a:tc>
                  <a:txBody>
                    <a:bodyPr/>
                    <a:lstStyle/>
                    <a:p>
                      <a:r>
                        <a:rPr lang="en-IN" sz="1800" b="1" dirty="0"/>
                        <a:t>A personality based thought pattern</a:t>
                      </a:r>
                    </a:p>
                  </a:txBody>
                  <a:tcPr/>
                </a:tc>
                <a:extLst>
                  <a:ext uri="{0D108BD9-81ED-4DB2-BD59-A6C34878D82A}">
                    <a16:rowId xmlns:a16="http://schemas.microsoft.com/office/drawing/2014/main" val="942360486"/>
                  </a:ext>
                </a:extLst>
              </a:tr>
            </a:tbl>
          </a:graphicData>
        </a:graphic>
      </p:graphicFrame>
    </p:spTree>
    <p:extLst>
      <p:ext uri="{BB962C8B-B14F-4D97-AF65-F5344CB8AC3E}">
        <p14:creationId xmlns:p14="http://schemas.microsoft.com/office/powerpoint/2010/main" val="193544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B7140A0-8B7B-4C36-8CF8-CCBF55CA8985}"/>
              </a:ext>
            </a:extLst>
          </p:cNvPr>
          <p:cNvPicPr>
            <a:picLocks noChangeAspect="1"/>
          </p:cNvPicPr>
          <p:nvPr/>
        </p:nvPicPr>
        <p:blipFill rotWithShape="1">
          <a:blip r:embed="rId2">
            <a:alphaModFix amt="35000"/>
          </a:blip>
          <a:srcRect r="17334"/>
          <a:stretch/>
        </p:blipFill>
        <p:spPr>
          <a:xfrm>
            <a:off x="20" y="10"/>
            <a:ext cx="12191980" cy="6857990"/>
          </a:xfrm>
          <a:prstGeom prst="rect">
            <a:avLst/>
          </a:prstGeom>
        </p:spPr>
      </p:pic>
      <p:sp>
        <p:nvSpPr>
          <p:cNvPr id="2" name="Title 1">
            <a:extLst>
              <a:ext uri="{FF2B5EF4-FFF2-40B4-BE49-F238E27FC236}">
                <a16:creationId xmlns:a16="http://schemas.microsoft.com/office/drawing/2014/main" id="{1D26E72F-527E-45E2-B4C7-4F7910F4777A}"/>
              </a:ext>
            </a:extLst>
          </p:cNvPr>
          <p:cNvSpPr>
            <a:spLocks noGrp="1"/>
          </p:cNvSpPr>
          <p:nvPr>
            <p:ph type="title"/>
          </p:nvPr>
        </p:nvSpPr>
        <p:spPr>
          <a:xfrm>
            <a:off x="1097280" y="286603"/>
            <a:ext cx="10058400" cy="1450757"/>
          </a:xfrm>
        </p:spPr>
        <p:txBody>
          <a:bodyPr>
            <a:normAutofit/>
          </a:bodyPr>
          <a:lstStyle/>
          <a:p>
            <a:r>
              <a:rPr lang="en-IN" dirty="0"/>
              <a:t>THINK WIN-WIN ……the right way</a:t>
            </a:r>
          </a:p>
        </p:txBody>
      </p:sp>
      <p:cxnSp>
        <p:nvCxnSpPr>
          <p:cNvPr id="12" name="Straight Connector 11">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7E27FB-096A-4F98-AE24-45528C5A62C8}"/>
              </a:ext>
            </a:extLst>
          </p:cNvPr>
          <p:cNvSpPr>
            <a:spLocks noGrp="1"/>
          </p:cNvSpPr>
          <p:nvPr>
            <p:ph idx="1"/>
          </p:nvPr>
        </p:nvSpPr>
        <p:spPr>
          <a:xfrm>
            <a:off x="1097280" y="2108201"/>
            <a:ext cx="10058400" cy="3760891"/>
          </a:xfrm>
        </p:spPr>
        <p:txBody>
          <a:bodyPr>
            <a:normAutofit/>
          </a:bodyPr>
          <a:lstStyle/>
          <a:p>
            <a:pPr>
              <a:buFont typeface="Wingdings" panose="05000000000000000000" pitchFamily="2" charset="2"/>
              <a:buChar char="§"/>
            </a:pPr>
            <a:r>
              <a:rPr lang="en-IN" dirty="0">
                <a:latin typeface="RalewayRegular"/>
              </a:rPr>
              <a:t>Try to spend most of the time thinking Win-Win</a:t>
            </a:r>
          </a:p>
          <a:p>
            <a:pPr>
              <a:buFont typeface="Wingdings" panose="05000000000000000000" pitchFamily="2" charset="2"/>
              <a:buChar char="§"/>
            </a:pPr>
            <a:r>
              <a:rPr lang="en-IN" dirty="0">
                <a:latin typeface="RalewayRegular"/>
              </a:rPr>
              <a:t>Start small and try to make an honest effort to try to change the way of your thinking</a:t>
            </a:r>
          </a:p>
          <a:p>
            <a:pPr>
              <a:buFont typeface="Wingdings" panose="05000000000000000000" pitchFamily="2" charset="2"/>
              <a:buChar char="§"/>
            </a:pPr>
            <a:r>
              <a:rPr lang="en-IN" dirty="0">
                <a:latin typeface="RalewayRegular"/>
              </a:rPr>
              <a:t>Slowly and steadily you will </a:t>
            </a:r>
            <a:r>
              <a:rPr lang="en-US" dirty="0">
                <a:latin typeface="RalewayRegular"/>
              </a:rPr>
              <a:t>always succeed in thinking Win-Win</a:t>
            </a:r>
            <a:endParaRPr lang="en-IN" dirty="0">
              <a:latin typeface="RalewayRegular"/>
            </a:endParaRPr>
          </a:p>
          <a:p>
            <a:pPr>
              <a:buFont typeface="Wingdings" panose="05000000000000000000" pitchFamily="2" charset="2"/>
              <a:buChar char="§"/>
            </a:pPr>
            <a:r>
              <a:rPr lang="en-US" b="0" i="0" dirty="0">
                <a:effectLst/>
                <a:latin typeface="RalewayRegular"/>
              </a:rPr>
              <a:t>Win-Win Thinking will bring positive changes to your life</a:t>
            </a:r>
          </a:p>
          <a:p>
            <a:pPr>
              <a:buFont typeface="Wingdings" panose="05000000000000000000" pitchFamily="2" charset="2"/>
              <a:buChar char="§"/>
            </a:pPr>
            <a:r>
              <a:rPr lang="en-US" b="0" i="0" dirty="0">
                <a:effectLst/>
                <a:latin typeface="RalewayRegular"/>
              </a:rPr>
              <a:t>Win-Win will have a positive effect on your career</a:t>
            </a:r>
          </a:p>
          <a:p>
            <a:endParaRPr lang="en-IN" dirty="0"/>
          </a:p>
        </p:txBody>
      </p:sp>
      <p:sp>
        <p:nvSpPr>
          <p:cNvPr id="14" name="Rectangle 13">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9505509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5FBC-8529-48A5-801C-7FF9D95C6C5A}"/>
              </a:ext>
            </a:extLst>
          </p:cNvPr>
          <p:cNvSpPr>
            <a:spLocks noGrp="1"/>
          </p:cNvSpPr>
          <p:nvPr>
            <p:ph type="title" idx="4294967295"/>
          </p:nvPr>
        </p:nvSpPr>
        <p:spPr>
          <a:xfrm rot="19378506">
            <a:off x="0" y="2790825"/>
            <a:ext cx="3413125" cy="749300"/>
          </a:xfrm>
        </p:spPr>
        <p:style>
          <a:lnRef idx="2">
            <a:schemeClr val="dk1">
              <a:shade val="50000"/>
            </a:schemeClr>
          </a:lnRef>
          <a:fillRef idx="1">
            <a:schemeClr val="dk1"/>
          </a:fillRef>
          <a:effectRef idx="0">
            <a:schemeClr val="dk1"/>
          </a:effectRef>
          <a:fontRef idx="minor">
            <a:schemeClr val="lt1"/>
          </a:fontRef>
        </p:style>
        <p:txBody>
          <a:bodyPr/>
          <a:lstStyle/>
          <a:p>
            <a:r>
              <a:rPr lang="en-IN" b="1" dirty="0">
                <a:solidFill>
                  <a:schemeClr val="accent1">
                    <a:lumMod val="75000"/>
                  </a:schemeClr>
                </a:solidFill>
              </a:rPr>
              <a:t>CONCLUSION</a:t>
            </a:r>
          </a:p>
        </p:txBody>
      </p:sp>
      <p:pic>
        <p:nvPicPr>
          <p:cNvPr id="4" name="Content Placeholder 3">
            <a:extLst>
              <a:ext uri="{FF2B5EF4-FFF2-40B4-BE49-F238E27FC236}">
                <a16:creationId xmlns:a16="http://schemas.microsoft.com/office/drawing/2014/main" id="{A58ABE23-29BC-470C-B698-17C5703AFE03}"/>
              </a:ext>
            </a:extLst>
          </p:cNvPr>
          <p:cNvPicPr>
            <a:picLocks noGrp="1" noChangeAspect="1"/>
          </p:cNvPicPr>
          <p:nvPr>
            <p:ph idx="4294967295"/>
          </p:nvPr>
        </p:nvPicPr>
        <p:blipFill>
          <a:blip r:embed="rId2"/>
          <a:stretch>
            <a:fillRect/>
          </a:stretch>
        </p:blipFill>
        <p:spPr>
          <a:xfrm>
            <a:off x="3589338" y="0"/>
            <a:ext cx="8602662" cy="6226175"/>
          </a:xfrm>
          <a:prstGeom prst="rect">
            <a:avLst/>
          </a:prstGeom>
        </p:spPr>
      </p:pic>
    </p:spTree>
    <p:extLst>
      <p:ext uri="{BB962C8B-B14F-4D97-AF65-F5344CB8AC3E}">
        <p14:creationId xmlns:p14="http://schemas.microsoft.com/office/powerpoint/2010/main" val="1508555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E1073-0B55-486D-96CB-B4E70E69B9E6}"/>
              </a:ext>
            </a:extLst>
          </p:cNvPr>
          <p:cNvSpPr>
            <a:spLocks noGrp="1"/>
          </p:cNvSpPr>
          <p:nvPr>
            <p:ph type="title"/>
          </p:nvPr>
        </p:nvSpPr>
        <p:spPr>
          <a:xfrm>
            <a:off x="433159" y="126556"/>
            <a:ext cx="11487705" cy="1450757"/>
          </a:xfrm>
          <a:solidFill>
            <a:schemeClr val="accent4">
              <a:lumMod val="20000"/>
              <a:lumOff val="80000"/>
            </a:schemeClr>
          </a:solidFill>
        </p:spPr>
        <p:txBody>
          <a:bodyPr>
            <a:normAutofit/>
          </a:bodyPr>
          <a:lstStyle/>
          <a:p>
            <a:r>
              <a:rPr lang="en-IN" sz="4300" dirty="0"/>
              <a:t>  THINK WIN-WIN is.….</a:t>
            </a:r>
            <a:br>
              <a:rPr lang="en-IN" sz="4300" dirty="0"/>
            </a:br>
            <a:r>
              <a:rPr lang="en-IN" sz="4300" dirty="0"/>
              <a:t> </a:t>
            </a:r>
            <a:r>
              <a:rPr lang="en-IN" sz="4300" dirty="0">
                <a:latin typeface="Blackadder ITC" panose="04020505051007020D02" pitchFamily="82" charset="0"/>
              </a:rPr>
              <a:t>Neither your way nor my way but the </a:t>
            </a:r>
            <a:r>
              <a:rPr lang="en-IN" sz="4300" dirty="0">
                <a:solidFill>
                  <a:schemeClr val="accent4">
                    <a:lumMod val="50000"/>
                  </a:schemeClr>
                </a:solidFill>
                <a:latin typeface="Blackadder ITC" panose="04020505051007020D02" pitchFamily="82" charset="0"/>
              </a:rPr>
              <a:t>BETTER </a:t>
            </a:r>
            <a:r>
              <a:rPr lang="en-IN" sz="4300" dirty="0">
                <a:latin typeface="Blackadder ITC" panose="04020505051007020D02" pitchFamily="82" charset="0"/>
              </a:rPr>
              <a:t>way!</a:t>
            </a:r>
          </a:p>
        </p:txBody>
      </p:sp>
      <p:cxnSp>
        <p:nvCxnSpPr>
          <p:cNvPr id="23" name="Straight Connector 10">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75AB80-4ACA-465D-9223-DD417E55F48D}"/>
              </a:ext>
            </a:extLst>
          </p:cNvPr>
          <p:cNvSpPr>
            <a:spLocks noGrp="1"/>
          </p:cNvSpPr>
          <p:nvPr>
            <p:ph idx="1"/>
          </p:nvPr>
        </p:nvSpPr>
        <p:spPr>
          <a:xfrm>
            <a:off x="162024" y="1683491"/>
            <a:ext cx="7372623" cy="4185601"/>
          </a:xfrm>
          <a:solidFill>
            <a:schemeClr val="accent4">
              <a:lumMod val="40000"/>
              <a:lumOff val="60000"/>
            </a:schemeClr>
          </a:solidFill>
        </p:spPr>
        <p:txBody>
          <a:bodyPr>
            <a:normAutofit/>
          </a:bodyPr>
          <a:lstStyle/>
          <a:p>
            <a:pPr>
              <a:buFont typeface="Wingdings" panose="05000000000000000000" pitchFamily="2" charset="2"/>
              <a:buChar char="§"/>
            </a:pPr>
            <a:r>
              <a:rPr lang="en-US" sz="2400" dirty="0">
                <a:latin typeface="arial" panose="020B0604020202020204" pitchFamily="34" charset="0"/>
              </a:rPr>
              <a:t>Habit of creating effective interpersonal skills</a:t>
            </a:r>
          </a:p>
          <a:p>
            <a:pPr>
              <a:buFont typeface="Wingdings" panose="05000000000000000000" pitchFamily="2" charset="2"/>
              <a:buChar char="§"/>
            </a:pPr>
            <a:r>
              <a:rPr lang="en-US" sz="2400" dirty="0">
                <a:latin typeface="arial" panose="020B0604020202020204" pitchFamily="34" charset="0"/>
              </a:rPr>
              <a:t>A</a:t>
            </a:r>
            <a:r>
              <a:rPr lang="en-US" sz="2400" b="0" i="0" dirty="0">
                <a:effectLst/>
                <a:latin typeface="arial" panose="020B0604020202020204" pitchFamily="34" charset="0"/>
              </a:rPr>
              <a:t> frame of mind and heart committed to seeking mutually beneficial solutions.</a:t>
            </a:r>
          </a:p>
          <a:p>
            <a:pPr>
              <a:buFont typeface="Wingdings" panose="05000000000000000000" pitchFamily="2" charset="2"/>
              <a:buChar char="§"/>
            </a:pPr>
            <a:r>
              <a:rPr lang="en-US" sz="2400" b="0" i="0" dirty="0">
                <a:effectLst/>
                <a:latin typeface="arial" panose="020B0604020202020204" pitchFamily="34" charset="0"/>
              </a:rPr>
              <a:t>Sees </a:t>
            </a:r>
            <a:r>
              <a:rPr lang="en-US" sz="2400" b="0" i="0" dirty="0">
                <a:effectLst/>
                <a:latin typeface="Arial" panose="020B0604020202020204" pitchFamily="34" charset="0"/>
                <a:cs typeface="Arial" panose="020B0604020202020204" pitchFamily="34" charset="0"/>
              </a:rPr>
              <a:t>life as a cooperative arena, not a competitive one. </a:t>
            </a:r>
          </a:p>
          <a:p>
            <a:pPr>
              <a:buFont typeface="Wingdings" panose="05000000000000000000" pitchFamily="2" charset="2"/>
              <a:buChar char="§"/>
            </a:pPr>
            <a:r>
              <a:rPr lang="en-US" sz="2400" dirty="0">
                <a:latin typeface="Arial" panose="020B0604020202020204" pitchFamily="34" charset="0"/>
                <a:cs typeface="Arial" panose="020B0604020202020204" pitchFamily="34" charset="0"/>
              </a:rPr>
              <a:t>A b</a:t>
            </a:r>
            <a:r>
              <a:rPr lang="en-US" sz="2400" b="0" i="0" dirty="0">
                <a:effectLst/>
                <a:latin typeface="Arial" panose="020B0604020202020204" pitchFamily="34" charset="0"/>
                <a:cs typeface="Arial" panose="020B0604020202020204" pitchFamily="34" charset="0"/>
              </a:rPr>
              <a:t>alance between courage and consideration in  seeking mutual benefit</a:t>
            </a:r>
          </a:p>
          <a:p>
            <a:endParaRPr lang="en-US" dirty="0">
              <a:latin typeface="Arial" panose="020B0604020202020204" pitchFamily="34" charset="0"/>
              <a:cs typeface="Arial" panose="020B0604020202020204" pitchFamily="34" charset="0"/>
            </a:endParaRPr>
          </a:p>
          <a:p>
            <a:endParaRPr lang="en-US" b="0" i="0" dirty="0">
              <a:effectLst/>
              <a:latin typeface="Arial" panose="020B0604020202020204" pitchFamily="34" charset="0"/>
              <a:cs typeface="Arial" panose="020B0604020202020204" pitchFamily="34" charset="0"/>
            </a:endParaRPr>
          </a:p>
          <a:p>
            <a:endParaRPr lang="en-US" b="0" i="0" dirty="0">
              <a:effectLst/>
              <a:latin typeface="arial" panose="020B0604020202020204" pitchFamily="34" charset="0"/>
            </a:endParaRPr>
          </a:p>
          <a:p>
            <a:endParaRPr lang="en-US" dirty="0">
              <a:latin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A3CD1B12-D8F7-4F33-9D6E-7B35720BD359}"/>
              </a:ext>
            </a:extLst>
          </p:cNvPr>
          <p:cNvPicPr>
            <a:picLocks noChangeAspect="1"/>
          </p:cNvPicPr>
          <p:nvPr/>
        </p:nvPicPr>
        <p:blipFill>
          <a:blip r:embed="rId2"/>
          <a:stretch>
            <a:fillRect/>
          </a:stretch>
        </p:blipFill>
        <p:spPr>
          <a:xfrm>
            <a:off x="7258132" y="1789672"/>
            <a:ext cx="4842537" cy="3973237"/>
          </a:xfrm>
          <a:prstGeom prst="rect">
            <a:avLst/>
          </a:prstGeom>
        </p:spPr>
      </p:pic>
      <p:sp>
        <p:nvSpPr>
          <p:cNvPr id="24" name="Rectangle 12">
            <a:extLst>
              <a:ext uri="{FF2B5EF4-FFF2-40B4-BE49-F238E27FC236}">
                <a16:creationId xmlns:a16="http://schemas.microsoft.com/office/drawing/2014/main" id="{CB06839E-D8C3-4A74-BA2B-3B97E7B2C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74285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FD67E4-A24E-4FEF-BAD2-EB8EF1D62A56}"/>
              </a:ext>
            </a:extLst>
          </p:cNvPr>
          <p:cNvSpPr>
            <a:spLocks noGrp="1"/>
          </p:cNvSpPr>
          <p:nvPr>
            <p:ph type="title"/>
          </p:nvPr>
        </p:nvSpPr>
        <p:spPr>
          <a:xfrm>
            <a:off x="4785064" y="296621"/>
            <a:ext cx="7155402" cy="837089"/>
          </a:xfrm>
          <a:solidFill>
            <a:schemeClr val="accent3">
              <a:lumMod val="40000"/>
              <a:lumOff val="60000"/>
            </a:schemeClr>
          </a:solidFill>
        </p:spPr>
        <p:txBody>
          <a:bodyPr>
            <a:normAutofit/>
          </a:bodyPr>
          <a:lstStyle/>
          <a:p>
            <a:r>
              <a:rPr lang="en-IN" dirty="0"/>
              <a:t>WHY WIN-WIN???</a:t>
            </a:r>
          </a:p>
        </p:txBody>
      </p:sp>
      <p:pic>
        <p:nvPicPr>
          <p:cNvPr id="5" name="Picture 4" descr="A drawing of a cartoon character&#10;&#10;Description automatically generated">
            <a:extLst>
              <a:ext uri="{FF2B5EF4-FFF2-40B4-BE49-F238E27FC236}">
                <a16:creationId xmlns:a16="http://schemas.microsoft.com/office/drawing/2014/main" id="{90267560-BAF5-4894-80C8-61F782307C2A}"/>
              </a:ext>
            </a:extLst>
          </p:cNvPr>
          <p:cNvPicPr>
            <a:picLocks noChangeAspect="1"/>
          </p:cNvPicPr>
          <p:nvPr/>
        </p:nvPicPr>
        <p:blipFill>
          <a:blip r:embed="rId2"/>
          <a:stretch>
            <a:fillRect/>
          </a:stretch>
        </p:blipFill>
        <p:spPr>
          <a:xfrm>
            <a:off x="1008227" y="214920"/>
            <a:ext cx="2768611" cy="3551653"/>
          </a:xfrm>
          <a:prstGeom prst="rect">
            <a:avLst/>
          </a:prstGeom>
          <a:solidFill>
            <a:schemeClr val="accent1">
              <a:lumMod val="75000"/>
            </a:schemeClr>
          </a:solidFill>
        </p:spPr>
      </p:pic>
      <p:cxnSp>
        <p:nvCxnSpPr>
          <p:cNvPr id="8" name="Straight Connector 11">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072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5798F57-EF4D-4116-9AE0-EECF6DECA8CC}"/>
              </a:ext>
            </a:extLst>
          </p:cNvPr>
          <p:cNvPicPr>
            <a:picLocks noChangeAspect="1"/>
          </p:cNvPicPr>
          <p:nvPr/>
        </p:nvPicPr>
        <p:blipFill>
          <a:blip r:embed="rId3"/>
          <a:stretch>
            <a:fillRect/>
          </a:stretch>
        </p:blipFill>
        <p:spPr>
          <a:xfrm>
            <a:off x="261876" y="3915052"/>
            <a:ext cx="4337927" cy="2168963"/>
          </a:xfrm>
          <a:prstGeom prst="rect">
            <a:avLst/>
          </a:prstGeom>
        </p:spPr>
      </p:pic>
      <p:sp>
        <p:nvSpPr>
          <p:cNvPr id="3" name="Content Placeholder 2">
            <a:extLst>
              <a:ext uri="{FF2B5EF4-FFF2-40B4-BE49-F238E27FC236}">
                <a16:creationId xmlns:a16="http://schemas.microsoft.com/office/drawing/2014/main" id="{020A68EB-0819-4CE2-AABB-D3298FB238C3}"/>
              </a:ext>
            </a:extLst>
          </p:cNvPr>
          <p:cNvSpPr>
            <a:spLocks noGrp="1"/>
          </p:cNvSpPr>
          <p:nvPr>
            <p:ph idx="1"/>
          </p:nvPr>
        </p:nvSpPr>
        <p:spPr>
          <a:xfrm>
            <a:off x="4785064" y="1305017"/>
            <a:ext cx="7406936" cy="4564077"/>
          </a:xfrm>
          <a:solidFill>
            <a:schemeClr val="accent3">
              <a:lumMod val="60000"/>
              <a:lumOff val="40000"/>
            </a:schemeClr>
          </a:solidFill>
        </p:spPr>
        <p:txBody>
          <a:bodyPr>
            <a:normAutofit fontScale="92500"/>
          </a:bodyPr>
          <a:lstStyle/>
          <a:p>
            <a:pPr>
              <a:lnSpc>
                <a:spcPct val="100000"/>
              </a:lnSpc>
              <a:buFont typeface="Wingdings" panose="05000000000000000000" pitchFamily="2" charset="2"/>
              <a:buChar char="§"/>
            </a:pPr>
            <a:r>
              <a:rPr lang="en-US" sz="2800" dirty="0">
                <a:latin typeface="Source Sans Pro" panose="020B0604020202020204" pitchFamily="34" charset="0"/>
              </a:rPr>
              <a:t>H</a:t>
            </a:r>
            <a:r>
              <a:rPr lang="en-US" sz="2800" i="0" dirty="0">
                <a:effectLst/>
                <a:latin typeface="Source Sans Pro" panose="020B0604020202020204" pitchFamily="34" charset="0"/>
              </a:rPr>
              <a:t>elps to develop humility in you</a:t>
            </a:r>
          </a:p>
          <a:p>
            <a:pPr>
              <a:lnSpc>
                <a:spcPct val="100000"/>
              </a:lnSpc>
              <a:buFont typeface="Wingdings" panose="05000000000000000000" pitchFamily="2" charset="2"/>
              <a:buChar char="§"/>
            </a:pPr>
            <a:r>
              <a:rPr lang="en-US" sz="2800" dirty="0">
                <a:latin typeface="Source Sans Pro" panose="020B0503030403020204" pitchFamily="34" charset="0"/>
              </a:rPr>
              <a:t>C</a:t>
            </a:r>
            <a:r>
              <a:rPr lang="en-US" sz="2800" i="0" dirty="0">
                <a:effectLst/>
                <a:latin typeface="Source Sans Pro" panose="020B0503030403020204" pitchFamily="34" charset="0"/>
              </a:rPr>
              <a:t>reates a sense of humbleness that enables you to find a mutual benefit situation.</a:t>
            </a:r>
          </a:p>
          <a:p>
            <a:pPr>
              <a:lnSpc>
                <a:spcPct val="100000"/>
              </a:lnSpc>
              <a:buFont typeface="Wingdings" panose="05000000000000000000" pitchFamily="2" charset="2"/>
              <a:buChar char="§"/>
            </a:pPr>
            <a:r>
              <a:rPr lang="en-US" sz="2800" dirty="0">
                <a:latin typeface="Source Sans Pro" panose="020B0503030403020204" pitchFamily="34" charset="0"/>
              </a:rPr>
              <a:t>All round satisfaction because neither one is a winner or a loser</a:t>
            </a:r>
          </a:p>
          <a:p>
            <a:pPr>
              <a:lnSpc>
                <a:spcPct val="100000"/>
              </a:lnSpc>
              <a:buFont typeface="Wingdings" panose="05000000000000000000" pitchFamily="2" charset="2"/>
              <a:buChar char="§"/>
            </a:pPr>
            <a:r>
              <a:rPr lang="en-US" sz="2800" dirty="0">
                <a:latin typeface="Source Sans Pro" panose="020B0503030403020204" pitchFamily="34" charset="0"/>
              </a:rPr>
              <a:t>E</a:t>
            </a:r>
            <a:r>
              <a:rPr lang="en-US" sz="2800" i="0" dirty="0">
                <a:effectLst/>
                <a:latin typeface="Source Sans Pro" panose="020B0503030403020204" pitchFamily="34" charset="0"/>
              </a:rPr>
              <a:t>nables you to state what you want and allows you to consider the needs of others</a:t>
            </a:r>
            <a:r>
              <a:rPr lang="en-US" sz="2800" b="1" i="0" dirty="0">
                <a:effectLst/>
                <a:latin typeface="Source Sans Pro" panose="020B0503030403020204" pitchFamily="34" charset="0"/>
              </a:rPr>
              <a:t>.</a:t>
            </a:r>
          </a:p>
          <a:p>
            <a:pPr algn="l">
              <a:buFont typeface="Arial" panose="020B0604020202020204" pitchFamily="34" charset="0"/>
              <a:buChar char="•"/>
            </a:pPr>
            <a:r>
              <a:rPr lang="en-US" sz="2400" b="0" i="0" dirty="0">
                <a:solidFill>
                  <a:srgbClr val="374050"/>
                </a:solidFill>
                <a:effectLst/>
                <a:latin typeface="RalewayRegular"/>
              </a:rPr>
              <a:t>Win-Win Thinking will bring positive changes to your life</a:t>
            </a:r>
          </a:p>
          <a:p>
            <a:pPr algn="l">
              <a:buFont typeface="Arial" panose="020B0604020202020204" pitchFamily="34" charset="0"/>
              <a:buChar char="•"/>
            </a:pPr>
            <a:r>
              <a:rPr lang="en-US" sz="2400" b="0" i="0" dirty="0">
                <a:solidFill>
                  <a:srgbClr val="374050"/>
                </a:solidFill>
                <a:effectLst/>
                <a:latin typeface="RalewayRegular"/>
              </a:rPr>
              <a:t>Win-Win will have a positive effect on your career</a:t>
            </a:r>
          </a:p>
          <a:p>
            <a:pPr>
              <a:lnSpc>
                <a:spcPct val="100000"/>
              </a:lnSpc>
              <a:buFont typeface="Wingdings" panose="05000000000000000000" pitchFamily="2" charset="2"/>
              <a:buChar char="§"/>
            </a:pPr>
            <a:endParaRPr lang="en-IN" sz="2800" b="1" dirty="0"/>
          </a:p>
        </p:txBody>
      </p:sp>
      <p:sp>
        <p:nvSpPr>
          <p:cNvPr id="9" name="Rectangle 13">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16121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EBB62-DBD9-4D88-8798-1851A43338FE}"/>
              </a:ext>
            </a:extLst>
          </p:cNvPr>
          <p:cNvSpPr>
            <a:spLocks noGrp="1"/>
          </p:cNvSpPr>
          <p:nvPr>
            <p:ph type="title"/>
          </p:nvPr>
        </p:nvSpPr>
        <p:spPr>
          <a:xfrm>
            <a:off x="363983" y="-1"/>
            <a:ext cx="11185865" cy="2343705"/>
          </a:xfrm>
          <a:solidFill>
            <a:schemeClr val="accent1">
              <a:lumMod val="20000"/>
              <a:lumOff val="80000"/>
            </a:schemeClr>
          </a:solidFill>
        </p:spPr>
        <p:txBody>
          <a:bodyPr>
            <a:normAutofit fontScale="90000"/>
          </a:bodyPr>
          <a:lstStyle/>
          <a:p>
            <a:pPr algn="l"/>
            <a:r>
              <a:rPr lang="en-US" sz="3600" b="1" i="0">
                <a:solidFill>
                  <a:srgbClr val="989898"/>
                </a:solidFill>
                <a:effectLst/>
                <a:latin typeface="Harlow Solid Italic" panose="04030604020F02020D02" pitchFamily="82" charset="0"/>
              </a:rPr>
              <a:t>“</a:t>
            </a:r>
            <a:r>
              <a:rPr lang="en-US" sz="3600" b="1" i="0">
                <a:solidFill>
                  <a:schemeClr val="tx1">
                    <a:lumMod val="85000"/>
                    <a:lumOff val="15000"/>
                  </a:schemeClr>
                </a:solidFill>
                <a:effectLst/>
                <a:latin typeface="Harlow Solid Italic" panose="04030604020F02020D02" pitchFamily="82" charset="0"/>
              </a:rPr>
              <a:t>P</a:t>
            </a:r>
            <a:r>
              <a:rPr lang="en-US" sz="3600" i="0">
                <a:solidFill>
                  <a:schemeClr val="tx1">
                    <a:lumMod val="85000"/>
                    <a:lumOff val="15000"/>
                  </a:schemeClr>
                </a:solidFill>
                <a:effectLst/>
                <a:latin typeface="Harlow Solid Italic" panose="04030604020F02020D02" pitchFamily="82" charset="0"/>
              </a:rPr>
              <a:t>aradigms are powerful because they create the lens through which we see the world… If you want small changes in your life, work on your attitude. But if you want big and primary changes, work on your paradigm.”</a:t>
            </a:r>
            <a:br>
              <a:rPr lang="en-US" sz="2000" b="1" i="0">
                <a:solidFill>
                  <a:schemeClr val="tx1">
                    <a:lumMod val="85000"/>
                    <a:lumOff val="15000"/>
                  </a:schemeClr>
                </a:solidFill>
                <a:effectLst/>
                <a:latin typeface="Harlow Solid Italic" panose="04030604020F02020D02" pitchFamily="82" charset="0"/>
              </a:rPr>
            </a:br>
            <a:br>
              <a:rPr lang="en-US" sz="1800" b="1" i="0">
                <a:solidFill>
                  <a:schemeClr val="tx1">
                    <a:lumMod val="85000"/>
                    <a:lumOff val="15000"/>
                  </a:schemeClr>
                </a:solidFill>
                <a:effectLst/>
                <a:latin typeface="Harlow Solid Italic" panose="04030604020F02020D02" pitchFamily="82" charset="0"/>
              </a:rPr>
            </a:br>
            <a:r>
              <a:rPr lang="en-US" sz="2000" b="1" i="0">
                <a:solidFill>
                  <a:schemeClr val="tx1">
                    <a:lumMod val="85000"/>
                    <a:lumOff val="15000"/>
                  </a:schemeClr>
                </a:solidFill>
                <a:effectLst/>
                <a:latin typeface="Harlow Solid Italic" panose="04030604020F02020D02" pitchFamily="82" charset="0"/>
              </a:rPr>
              <a:t>                                                                                                                                                            </a:t>
            </a:r>
            <a:r>
              <a:rPr lang="en-US" sz="2000" b="1" i="0" cap="all">
                <a:solidFill>
                  <a:schemeClr val="tx1">
                    <a:lumMod val="85000"/>
                    <a:lumOff val="15000"/>
                  </a:schemeClr>
                </a:solidFill>
                <a:effectLst/>
                <a:latin typeface="gotham"/>
              </a:rPr>
              <a:t>DR. STEPHEN R. COVEY</a:t>
            </a:r>
            <a:endParaRPr lang="en-IN" sz="2000" b="1" dirty="0">
              <a:solidFill>
                <a:schemeClr val="tx1">
                  <a:lumMod val="85000"/>
                  <a:lumOff val="15000"/>
                </a:schemeClr>
              </a:solidFill>
            </a:endParaRPr>
          </a:p>
        </p:txBody>
      </p:sp>
      <p:pic>
        <p:nvPicPr>
          <p:cNvPr id="4" name="Content Placeholder 3">
            <a:extLst>
              <a:ext uri="{FF2B5EF4-FFF2-40B4-BE49-F238E27FC236}">
                <a16:creationId xmlns:a16="http://schemas.microsoft.com/office/drawing/2014/main" id="{FAC485E6-1369-489E-9635-28A7B3C25F71}"/>
              </a:ext>
            </a:extLst>
          </p:cNvPr>
          <p:cNvPicPr>
            <a:picLocks noGrp="1" noChangeAspect="1"/>
          </p:cNvPicPr>
          <p:nvPr>
            <p:ph sz="half" idx="1"/>
          </p:nvPr>
        </p:nvPicPr>
        <p:blipFill>
          <a:blip r:embed="rId2"/>
          <a:stretch>
            <a:fillRect/>
          </a:stretch>
        </p:blipFill>
        <p:spPr>
          <a:xfrm>
            <a:off x="600130" y="2472275"/>
            <a:ext cx="4953841" cy="3715380"/>
          </a:xfrm>
          <a:prstGeom prst="rect">
            <a:avLst/>
          </a:prstGeom>
        </p:spPr>
      </p:pic>
      <p:graphicFrame>
        <p:nvGraphicFramePr>
          <p:cNvPr id="10" name="Content Placeholder 9">
            <a:extLst>
              <a:ext uri="{FF2B5EF4-FFF2-40B4-BE49-F238E27FC236}">
                <a16:creationId xmlns:a16="http://schemas.microsoft.com/office/drawing/2014/main" id="{58625240-06D1-4662-892D-A71A95906741}"/>
              </a:ext>
            </a:extLst>
          </p:cNvPr>
          <p:cNvGraphicFramePr>
            <a:graphicFrameLocks noGrp="1"/>
          </p:cNvGraphicFramePr>
          <p:nvPr>
            <p:ph sz="half" idx="2"/>
            <p:extLst>
              <p:ext uri="{D42A27DB-BD31-4B8C-83A1-F6EECF244321}">
                <p14:modId xmlns:p14="http://schemas.microsoft.com/office/powerpoint/2010/main" val="1856012610"/>
              </p:ext>
            </p:extLst>
          </p:nvPr>
        </p:nvGraphicFramePr>
        <p:xfrm>
          <a:off x="5663954" y="2343704"/>
          <a:ext cx="5518360" cy="3950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012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564A44-E71C-48FE-912F-EDBBBCB9B69F}"/>
              </a:ext>
            </a:extLst>
          </p:cNvPr>
          <p:cNvSpPr>
            <a:spLocks noGrp="1"/>
          </p:cNvSpPr>
          <p:nvPr>
            <p:ph type="title"/>
          </p:nvPr>
        </p:nvSpPr>
        <p:spPr>
          <a:xfrm>
            <a:off x="417842" y="588903"/>
            <a:ext cx="5453741" cy="1450757"/>
          </a:xfrm>
          <a:solidFill>
            <a:schemeClr val="accent6">
              <a:lumMod val="20000"/>
              <a:lumOff val="80000"/>
            </a:schemeClr>
          </a:solidFill>
        </p:spPr>
        <p:txBody>
          <a:bodyPr>
            <a:normAutofit/>
          </a:bodyPr>
          <a:lstStyle/>
          <a:p>
            <a:r>
              <a:rPr lang="en-IN" dirty="0"/>
              <a:t>WIN - WIN</a:t>
            </a:r>
          </a:p>
        </p:txBody>
      </p:sp>
      <p:cxnSp>
        <p:nvCxnSpPr>
          <p:cNvPr id="15" name="Straight Connector 14">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553" y="2267421"/>
            <a:ext cx="4846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E90C430-6008-4F18-B255-75A9F16266AF}"/>
              </a:ext>
            </a:extLst>
          </p:cNvPr>
          <p:cNvSpPr>
            <a:spLocks noGrp="1"/>
          </p:cNvSpPr>
          <p:nvPr>
            <p:ph idx="1"/>
          </p:nvPr>
        </p:nvSpPr>
        <p:spPr>
          <a:xfrm>
            <a:off x="417842" y="2518680"/>
            <a:ext cx="11306046" cy="3461658"/>
          </a:xfrm>
          <a:solidFill>
            <a:schemeClr val="accent6">
              <a:lumMod val="40000"/>
              <a:lumOff val="60000"/>
            </a:schemeClr>
          </a:solidFill>
        </p:spPr>
        <p:txBody>
          <a:bodyPr>
            <a:normAutofit/>
          </a:bodyPr>
          <a:lstStyle/>
          <a:p>
            <a:pPr>
              <a:buFont typeface="Wingdings" panose="05000000000000000000" pitchFamily="2" charset="2"/>
              <a:buChar char="§"/>
            </a:pPr>
            <a:r>
              <a:rPr lang="en-IN" sz="2400" dirty="0"/>
              <a:t>A belief that everyone can win</a:t>
            </a:r>
          </a:p>
          <a:p>
            <a:pPr>
              <a:buFont typeface="Wingdings" panose="05000000000000000000" pitchFamily="2" charset="2"/>
              <a:buChar char="§"/>
            </a:pPr>
            <a:r>
              <a:rPr lang="en-IN" sz="2400" dirty="0"/>
              <a:t>‘I wont step on you but I wont be your doormat either’</a:t>
            </a:r>
          </a:p>
          <a:p>
            <a:pPr>
              <a:buFont typeface="Wingdings" panose="05000000000000000000" pitchFamily="2" charset="2"/>
              <a:buChar char="§"/>
            </a:pPr>
            <a:r>
              <a:rPr lang="en-IN" sz="2400" dirty="0"/>
              <a:t>Care about other people and care about yourself too</a:t>
            </a:r>
          </a:p>
          <a:p>
            <a:pPr>
              <a:buFont typeface="Wingdings" panose="05000000000000000000" pitchFamily="2" charset="2"/>
              <a:buChar char="§"/>
            </a:pPr>
            <a:r>
              <a:rPr lang="en-IN" sz="2400" dirty="0"/>
              <a:t>Wanting another to win fills you with good feeling </a:t>
            </a:r>
          </a:p>
          <a:p>
            <a:pPr>
              <a:buFont typeface="Wingdings" panose="05000000000000000000" pitchFamily="2" charset="2"/>
              <a:buChar char="§"/>
            </a:pPr>
            <a:r>
              <a:rPr lang="en-IN" sz="2400" dirty="0"/>
              <a:t>There is plenty of success to go around – An endless buffet</a:t>
            </a:r>
            <a:r>
              <a:rPr lang="en-IN" sz="2800" dirty="0"/>
              <a:t>!</a:t>
            </a:r>
          </a:p>
          <a:p>
            <a:endParaRPr lang="en-IN" dirty="0"/>
          </a:p>
        </p:txBody>
      </p:sp>
      <p:pic>
        <p:nvPicPr>
          <p:cNvPr id="7" name="Picture 6">
            <a:extLst>
              <a:ext uri="{FF2B5EF4-FFF2-40B4-BE49-F238E27FC236}">
                <a16:creationId xmlns:a16="http://schemas.microsoft.com/office/drawing/2014/main" id="{7D765327-E446-465D-B884-954DEC92C087}"/>
              </a:ext>
            </a:extLst>
          </p:cNvPr>
          <p:cNvPicPr>
            <a:picLocks noChangeAspect="1"/>
          </p:cNvPicPr>
          <p:nvPr/>
        </p:nvPicPr>
        <p:blipFill>
          <a:blip r:embed="rId2"/>
          <a:stretch>
            <a:fillRect/>
          </a:stretch>
        </p:blipFill>
        <p:spPr>
          <a:xfrm>
            <a:off x="4523012" y="1094782"/>
            <a:ext cx="1282260" cy="849497"/>
          </a:xfrm>
          <a:prstGeom prst="rect">
            <a:avLst/>
          </a:prstGeom>
        </p:spPr>
      </p:pic>
      <p:sp>
        <p:nvSpPr>
          <p:cNvPr id="17" name="Rectangle 16">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A4AB443C-DA2A-4F35-98D9-B8A45C4D172C}"/>
              </a:ext>
            </a:extLst>
          </p:cNvPr>
          <p:cNvPicPr>
            <a:picLocks noChangeAspect="1"/>
          </p:cNvPicPr>
          <p:nvPr/>
        </p:nvPicPr>
        <p:blipFill>
          <a:blip r:embed="rId3"/>
          <a:stretch>
            <a:fillRect/>
          </a:stretch>
        </p:blipFill>
        <p:spPr>
          <a:xfrm>
            <a:off x="3327419" y="1094782"/>
            <a:ext cx="1280271" cy="853514"/>
          </a:xfrm>
          <a:prstGeom prst="rect">
            <a:avLst/>
          </a:prstGeom>
        </p:spPr>
      </p:pic>
      <p:pic>
        <p:nvPicPr>
          <p:cNvPr id="11" name="Picture 10">
            <a:extLst>
              <a:ext uri="{FF2B5EF4-FFF2-40B4-BE49-F238E27FC236}">
                <a16:creationId xmlns:a16="http://schemas.microsoft.com/office/drawing/2014/main" id="{D31CC9F2-B8D2-4875-808B-C4E55602076D}"/>
              </a:ext>
            </a:extLst>
          </p:cNvPr>
          <p:cNvPicPr>
            <a:picLocks noChangeAspect="1"/>
          </p:cNvPicPr>
          <p:nvPr/>
        </p:nvPicPr>
        <p:blipFill>
          <a:blip r:embed="rId4"/>
          <a:stretch>
            <a:fillRect/>
          </a:stretch>
        </p:blipFill>
        <p:spPr>
          <a:xfrm>
            <a:off x="8398139" y="213064"/>
            <a:ext cx="3691952" cy="5737808"/>
          </a:xfrm>
          <a:prstGeom prst="rect">
            <a:avLst/>
          </a:prstGeom>
        </p:spPr>
      </p:pic>
      <p:pic>
        <p:nvPicPr>
          <p:cNvPr id="4" name="Picture 3">
            <a:extLst>
              <a:ext uri="{FF2B5EF4-FFF2-40B4-BE49-F238E27FC236}">
                <a16:creationId xmlns:a16="http://schemas.microsoft.com/office/drawing/2014/main" id="{D29736A7-6986-4AC8-A09D-171DD077962E}"/>
              </a:ext>
            </a:extLst>
          </p:cNvPr>
          <p:cNvPicPr>
            <a:picLocks noChangeAspect="1"/>
          </p:cNvPicPr>
          <p:nvPr/>
        </p:nvPicPr>
        <p:blipFill>
          <a:blip r:embed="rId5"/>
          <a:stretch>
            <a:fillRect/>
          </a:stretch>
        </p:blipFill>
        <p:spPr>
          <a:xfrm>
            <a:off x="6028040" y="80447"/>
            <a:ext cx="2268191" cy="2357787"/>
          </a:xfrm>
          <a:prstGeom prst="rect">
            <a:avLst/>
          </a:prstGeom>
        </p:spPr>
      </p:pic>
    </p:spTree>
    <p:extLst>
      <p:ext uri="{BB962C8B-B14F-4D97-AF65-F5344CB8AC3E}">
        <p14:creationId xmlns:p14="http://schemas.microsoft.com/office/powerpoint/2010/main" val="2131165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C2242-8B3E-43D4-BF58-58C50397E703}"/>
              </a:ext>
            </a:extLst>
          </p:cNvPr>
          <p:cNvSpPr>
            <a:spLocks noGrp="1"/>
          </p:cNvSpPr>
          <p:nvPr>
            <p:ph type="title"/>
          </p:nvPr>
        </p:nvSpPr>
        <p:spPr>
          <a:xfrm>
            <a:off x="246096" y="286603"/>
            <a:ext cx="10909584" cy="1450757"/>
          </a:xfrm>
          <a:solidFill>
            <a:schemeClr val="accent1">
              <a:lumMod val="20000"/>
              <a:lumOff val="80000"/>
            </a:schemeClr>
          </a:solidFill>
        </p:spPr>
        <p:txBody>
          <a:bodyPr/>
          <a:lstStyle/>
          <a:p>
            <a:r>
              <a:rPr lang="en-IN" dirty="0"/>
              <a:t>WIN- LOSE (The Totem pole)</a:t>
            </a:r>
          </a:p>
        </p:txBody>
      </p:sp>
      <p:pic>
        <p:nvPicPr>
          <p:cNvPr id="4" name="Picture 3">
            <a:extLst>
              <a:ext uri="{FF2B5EF4-FFF2-40B4-BE49-F238E27FC236}">
                <a16:creationId xmlns:a16="http://schemas.microsoft.com/office/drawing/2014/main" id="{A8494171-3C54-44A0-B808-6353500C91F8}"/>
              </a:ext>
            </a:extLst>
          </p:cNvPr>
          <p:cNvPicPr>
            <a:picLocks noChangeAspect="1"/>
          </p:cNvPicPr>
          <p:nvPr/>
        </p:nvPicPr>
        <p:blipFill>
          <a:blip r:embed="rId2"/>
          <a:stretch>
            <a:fillRect/>
          </a:stretch>
        </p:blipFill>
        <p:spPr>
          <a:xfrm>
            <a:off x="4204130" y="284316"/>
            <a:ext cx="1172780" cy="781853"/>
          </a:xfrm>
          <a:prstGeom prst="rect">
            <a:avLst/>
          </a:prstGeom>
        </p:spPr>
      </p:pic>
      <p:pic>
        <p:nvPicPr>
          <p:cNvPr id="10" name="Picture 9">
            <a:extLst>
              <a:ext uri="{FF2B5EF4-FFF2-40B4-BE49-F238E27FC236}">
                <a16:creationId xmlns:a16="http://schemas.microsoft.com/office/drawing/2014/main" id="{CB7064FD-D352-4130-B622-081CDF88C21D}"/>
              </a:ext>
            </a:extLst>
          </p:cNvPr>
          <p:cNvPicPr>
            <a:picLocks noChangeAspect="1"/>
          </p:cNvPicPr>
          <p:nvPr/>
        </p:nvPicPr>
        <p:blipFill>
          <a:blip r:embed="rId3"/>
          <a:stretch>
            <a:fillRect/>
          </a:stretch>
        </p:blipFill>
        <p:spPr>
          <a:xfrm>
            <a:off x="5376910" y="2642507"/>
            <a:ext cx="2924175" cy="2924175"/>
          </a:xfrm>
          <a:prstGeom prst="rect">
            <a:avLst/>
          </a:prstGeom>
        </p:spPr>
      </p:pic>
      <p:sp>
        <p:nvSpPr>
          <p:cNvPr id="16" name="Content Placeholder 15">
            <a:extLst>
              <a:ext uri="{FF2B5EF4-FFF2-40B4-BE49-F238E27FC236}">
                <a16:creationId xmlns:a16="http://schemas.microsoft.com/office/drawing/2014/main" id="{83ACF965-CB12-4380-806E-C86F08BF0E9E}"/>
              </a:ext>
            </a:extLst>
          </p:cNvPr>
          <p:cNvSpPr>
            <a:spLocks noGrp="1"/>
          </p:cNvSpPr>
          <p:nvPr>
            <p:ph idx="1"/>
          </p:nvPr>
        </p:nvSpPr>
        <p:spPr>
          <a:xfrm>
            <a:off x="123825" y="2019301"/>
            <a:ext cx="11153479" cy="4293438"/>
          </a:xfrm>
          <a:solidFill>
            <a:schemeClr val="accent1">
              <a:lumMod val="60000"/>
              <a:lumOff val="40000"/>
            </a:schemeClr>
          </a:solidFill>
        </p:spPr>
        <p:txBody>
          <a:bodyPr>
            <a:normAutofit/>
          </a:bodyPr>
          <a:lstStyle/>
          <a:p>
            <a:pPr>
              <a:buFont typeface="Wingdings" panose="05000000000000000000" pitchFamily="2" charset="2"/>
              <a:buChar char="§"/>
            </a:pPr>
            <a:r>
              <a:rPr lang="en-IN" dirty="0"/>
              <a:t>‘If I win you lose’</a:t>
            </a:r>
          </a:p>
          <a:p>
            <a:pPr>
              <a:buFont typeface="Wingdings" panose="05000000000000000000" pitchFamily="2" charset="2"/>
              <a:buChar char="§"/>
            </a:pPr>
            <a:r>
              <a:rPr lang="en-IN" dirty="0"/>
              <a:t>It is a win at all cost!</a:t>
            </a:r>
          </a:p>
          <a:p>
            <a:pPr>
              <a:buFont typeface="Wingdings" panose="05000000000000000000" pitchFamily="2" charset="2"/>
              <a:buChar char="§"/>
            </a:pPr>
            <a:r>
              <a:rPr lang="en-IN" dirty="0"/>
              <a:t>Using other people for your own selfish purposes</a:t>
            </a:r>
          </a:p>
          <a:p>
            <a:pPr>
              <a:buFont typeface="Wingdings" panose="05000000000000000000" pitchFamily="2" charset="2"/>
              <a:buChar char="§"/>
            </a:pPr>
            <a:r>
              <a:rPr lang="en-IN" dirty="0"/>
              <a:t>Putting someone down to push you up</a:t>
            </a:r>
          </a:p>
          <a:p>
            <a:pPr>
              <a:buFont typeface="Wingdings" panose="05000000000000000000" pitchFamily="2" charset="2"/>
              <a:buChar char="§"/>
            </a:pPr>
            <a:r>
              <a:rPr lang="en-IN" dirty="0"/>
              <a:t>Getting your way without any concern for others</a:t>
            </a:r>
          </a:p>
          <a:p>
            <a:pPr>
              <a:buFont typeface="Wingdings" panose="05000000000000000000" pitchFamily="2" charset="2"/>
              <a:buChar char="§"/>
            </a:pPr>
            <a:r>
              <a:rPr lang="en-IN" dirty="0"/>
              <a:t>Being jealous of someone close to you</a:t>
            </a:r>
          </a:p>
          <a:p>
            <a:pPr>
              <a:buFont typeface="Wingdings" panose="05000000000000000000" pitchFamily="2" charset="2"/>
              <a:buChar char="§"/>
            </a:pPr>
            <a:endParaRPr lang="en-IN" dirty="0"/>
          </a:p>
          <a:p>
            <a:r>
              <a:rPr lang="en-US" sz="2200" b="1" dirty="0">
                <a:solidFill>
                  <a:srgbClr val="002060"/>
                </a:solidFill>
                <a:latin typeface="Bradley Hand ITC" panose="03070402050302030203" pitchFamily="66" charset="0"/>
              </a:rPr>
              <a:t>“I don’t care how good I am as long as I’m a notch higher than you on the totem pole.” </a:t>
            </a:r>
            <a:endParaRPr lang="en-IN" sz="2200" b="1" dirty="0">
              <a:solidFill>
                <a:srgbClr val="002060"/>
              </a:solidFill>
              <a:latin typeface="Bradley Hand ITC" panose="03070402050302030203" pitchFamily="66" charset="0"/>
            </a:endParaRPr>
          </a:p>
        </p:txBody>
      </p:sp>
      <p:pic>
        <p:nvPicPr>
          <p:cNvPr id="18" name="Picture 17">
            <a:extLst>
              <a:ext uri="{FF2B5EF4-FFF2-40B4-BE49-F238E27FC236}">
                <a16:creationId xmlns:a16="http://schemas.microsoft.com/office/drawing/2014/main" id="{BEF2C996-4FD8-404B-A346-F48F53BDB72C}"/>
              </a:ext>
            </a:extLst>
          </p:cNvPr>
          <p:cNvPicPr>
            <a:picLocks noChangeAspect="1"/>
          </p:cNvPicPr>
          <p:nvPr/>
        </p:nvPicPr>
        <p:blipFill>
          <a:blip r:embed="rId4"/>
          <a:stretch>
            <a:fillRect/>
          </a:stretch>
        </p:blipFill>
        <p:spPr>
          <a:xfrm>
            <a:off x="7173638" y="378992"/>
            <a:ext cx="3646768" cy="5187690"/>
          </a:xfrm>
          <a:prstGeom prst="rect">
            <a:avLst/>
          </a:prstGeom>
          <a:solidFill>
            <a:schemeClr val="accent5">
              <a:lumMod val="60000"/>
              <a:lumOff val="40000"/>
            </a:schemeClr>
          </a:solidFill>
        </p:spPr>
      </p:pic>
      <p:pic>
        <p:nvPicPr>
          <p:cNvPr id="20" name="Picture 19">
            <a:extLst>
              <a:ext uri="{FF2B5EF4-FFF2-40B4-BE49-F238E27FC236}">
                <a16:creationId xmlns:a16="http://schemas.microsoft.com/office/drawing/2014/main" id="{A98C78D1-137E-43AD-9789-3E4BE9F7C673}"/>
              </a:ext>
            </a:extLst>
          </p:cNvPr>
          <p:cNvPicPr>
            <a:picLocks noChangeAspect="1"/>
          </p:cNvPicPr>
          <p:nvPr/>
        </p:nvPicPr>
        <p:blipFill>
          <a:blip r:embed="rId5"/>
          <a:stretch>
            <a:fillRect/>
          </a:stretch>
        </p:blipFill>
        <p:spPr>
          <a:xfrm>
            <a:off x="5244822" y="260398"/>
            <a:ext cx="1172780" cy="963967"/>
          </a:xfrm>
          <a:prstGeom prst="rect">
            <a:avLst/>
          </a:prstGeom>
        </p:spPr>
      </p:pic>
    </p:spTree>
    <p:extLst>
      <p:ext uri="{BB962C8B-B14F-4D97-AF65-F5344CB8AC3E}">
        <p14:creationId xmlns:p14="http://schemas.microsoft.com/office/powerpoint/2010/main" val="2621346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B2920-70F9-49D7-AED6-ABC19DD85B0E}"/>
              </a:ext>
            </a:extLst>
          </p:cNvPr>
          <p:cNvSpPr>
            <a:spLocks noGrp="1"/>
          </p:cNvSpPr>
          <p:nvPr>
            <p:ph type="title"/>
          </p:nvPr>
        </p:nvSpPr>
        <p:spPr>
          <a:solidFill>
            <a:schemeClr val="bg2">
              <a:lumMod val="90000"/>
            </a:schemeClr>
          </a:solidFill>
        </p:spPr>
        <p:txBody>
          <a:bodyPr/>
          <a:lstStyle/>
          <a:p>
            <a:r>
              <a:rPr lang="en-IN" dirty="0"/>
              <a:t>LOSE – WIN… The doormat </a:t>
            </a:r>
          </a:p>
        </p:txBody>
      </p:sp>
      <p:sp>
        <p:nvSpPr>
          <p:cNvPr id="3" name="Content Placeholder 2">
            <a:extLst>
              <a:ext uri="{FF2B5EF4-FFF2-40B4-BE49-F238E27FC236}">
                <a16:creationId xmlns:a16="http://schemas.microsoft.com/office/drawing/2014/main" id="{D5C2725B-B751-4BF2-81AF-CC2B310C7E54}"/>
              </a:ext>
            </a:extLst>
          </p:cNvPr>
          <p:cNvSpPr>
            <a:spLocks noGrp="1"/>
          </p:cNvSpPr>
          <p:nvPr>
            <p:ph idx="1"/>
          </p:nvPr>
        </p:nvSpPr>
        <p:spPr>
          <a:solidFill>
            <a:schemeClr val="bg1">
              <a:lumMod val="75000"/>
            </a:schemeClr>
          </a:solidFill>
        </p:spPr>
        <p:txBody>
          <a:bodyPr/>
          <a:lstStyle/>
          <a:p>
            <a:pPr>
              <a:buFont typeface="Wingdings" panose="05000000000000000000" pitchFamily="2" charset="2"/>
              <a:buChar char="§"/>
            </a:pPr>
            <a:r>
              <a:rPr lang="en-IN" b="1" dirty="0"/>
              <a:t>Lose–Win is weak. It is easy to get stepped on.</a:t>
            </a:r>
          </a:p>
          <a:p>
            <a:pPr>
              <a:buFont typeface="Wingdings" panose="05000000000000000000" pitchFamily="2" charset="2"/>
              <a:buChar char="§"/>
            </a:pPr>
            <a:r>
              <a:rPr lang="en-IN" b="1" dirty="0"/>
              <a:t>Sets low expectations and compromises standards again and again</a:t>
            </a:r>
          </a:p>
          <a:p>
            <a:pPr>
              <a:buFont typeface="Wingdings" panose="05000000000000000000" pitchFamily="2" charset="2"/>
              <a:buChar char="§"/>
            </a:pPr>
            <a:r>
              <a:rPr lang="en-IN" b="1" dirty="0"/>
              <a:t>Easier to let others have their way than to try to share your feelings</a:t>
            </a:r>
          </a:p>
          <a:p>
            <a:pPr>
              <a:buFont typeface="Wingdings" panose="05000000000000000000" pitchFamily="2" charset="2"/>
              <a:buChar char="§"/>
            </a:pPr>
            <a:r>
              <a:rPr lang="en-IN" b="1" dirty="0"/>
              <a:t>Gives in all the times in the name of peacemaker</a:t>
            </a:r>
          </a:p>
          <a:p>
            <a:pPr>
              <a:buFont typeface="Wingdings" panose="05000000000000000000" pitchFamily="2" charset="2"/>
              <a:buChar char="§"/>
            </a:pPr>
            <a:r>
              <a:rPr lang="en-IN" b="1" dirty="0"/>
              <a:t>Gives in to peer pressure</a:t>
            </a:r>
          </a:p>
          <a:p>
            <a:pPr>
              <a:buFont typeface="Wingdings" panose="05000000000000000000" pitchFamily="2" charset="2"/>
              <a:buChar char="§"/>
            </a:pPr>
            <a:r>
              <a:rPr lang="en-IN" b="1" dirty="0"/>
              <a:t>Hides feelings and always wants to be the nice guy</a:t>
            </a:r>
          </a:p>
          <a:p>
            <a:endParaRPr lang="en-IN" dirty="0"/>
          </a:p>
        </p:txBody>
      </p:sp>
      <p:pic>
        <p:nvPicPr>
          <p:cNvPr id="4" name="Picture 3">
            <a:extLst>
              <a:ext uri="{FF2B5EF4-FFF2-40B4-BE49-F238E27FC236}">
                <a16:creationId xmlns:a16="http://schemas.microsoft.com/office/drawing/2014/main" id="{BB669742-05C9-4C33-99FD-2A92A716CAB0}"/>
              </a:ext>
            </a:extLst>
          </p:cNvPr>
          <p:cNvPicPr>
            <a:picLocks noChangeAspect="1"/>
          </p:cNvPicPr>
          <p:nvPr/>
        </p:nvPicPr>
        <p:blipFill>
          <a:blip r:embed="rId2"/>
          <a:stretch>
            <a:fillRect/>
          </a:stretch>
        </p:blipFill>
        <p:spPr>
          <a:xfrm>
            <a:off x="7798124" y="774109"/>
            <a:ext cx="1176630" cy="963251"/>
          </a:xfrm>
          <a:prstGeom prst="rect">
            <a:avLst/>
          </a:prstGeom>
        </p:spPr>
      </p:pic>
      <p:pic>
        <p:nvPicPr>
          <p:cNvPr id="5" name="Picture 4">
            <a:extLst>
              <a:ext uri="{FF2B5EF4-FFF2-40B4-BE49-F238E27FC236}">
                <a16:creationId xmlns:a16="http://schemas.microsoft.com/office/drawing/2014/main" id="{F6DB0724-F4B6-4B5B-9E78-DDD0D23C13BF}"/>
              </a:ext>
            </a:extLst>
          </p:cNvPr>
          <p:cNvPicPr>
            <a:picLocks noChangeAspect="1"/>
          </p:cNvPicPr>
          <p:nvPr/>
        </p:nvPicPr>
        <p:blipFill>
          <a:blip r:embed="rId3"/>
          <a:stretch>
            <a:fillRect/>
          </a:stretch>
        </p:blipFill>
        <p:spPr>
          <a:xfrm>
            <a:off x="8894683" y="774109"/>
            <a:ext cx="1170533" cy="780356"/>
          </a:xfrm>
          <a:prstGeom prst="rect">
            <a:avLst/>
          </a:prstGeom>
        </p:spPr>
      </p:pic>
      <p:pic>
        <p:nvPicPr>
          <p:cNvPr id="7" name="Picture 6">
            <a:extLst>
              <a:ext uri="{FF2B5EF4-FFF2-40B4-BE49-F238E27FC236}">
                <a16:creationId xmlns:a16="http://schemas.microsoft.com/office/drawing/2014/main" id="{087761FD-D6DD-476E-B8FE-E2C419FFF38B}"/>
              </a:ext>
            </a:extLst>
          </p:cNvPr>
          <p:cNvPicPr>
            <a:picLocks noChangeAspect="1"/>
          </p:cNvPicPr>
          <p:nvPr/>
        </p:nvPicPr>
        <p:blipFill>
          <a:blip r:embed="rId4"/>
          <a:stretch>
            <a:fillRect/>
          </a:stretch>
        </p:blipFill>
        <p:spPr>
          <a:xfrm>
            <a:off x="8807916" y="2108201"/>
            <a:ext cx="2945934" cy="3912569"/>
          </a:xfrm>
          <a:prstGeom prst="rect">
            <a:avLst/>
          </a:prstGeom>
        </p:spPr>
      </p:pic>
    </p:spTree>
    <p:extLst>
      <p:ext uri="{BB962C8B-B14F-4D97-AF65-F5344CB8AC3E}">
        <p14:creationId xmlns:p14="http://schemas.microsoft.com/office/powerpoint/2010/main" val="3343882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155F9-77FD-47DB-8184-3A406A4DE632}"/>
              </a:ext>
            </a:extLst>
          </p:cNvPr>
          <p:cNvSpPr>
            <a:spLocks noGrp="1"/>
          </p:cNvSpPr>
          <p:nvPr>
            <p:ph type="title"/>
          </p:nvPr>
        </p:nvSpPr>
        <p:spPr>
          <a:xfrm>
            <a:off x="205051" y="257556"/>
            <a:ext cx="10800573" cy="1450757"/>
          </a:xfrm>
          <a:solidFill>
            <a:schemeClr val="accent2">
              <a:lumMod val="20000"/>
              <a:lumOff val="80000"/>
            </a:schemeClr>
          </a:solidFill>
        </p:spPr>
        <p:txBody>
          <a:bodyPr/>
          <a:lstStyle/>
          <a:p>
            <a:r>
              <a:rPr lang="en-IN" dirty="0"/>
              <a:t>LOSE – LOSE ….The Downward spiral</a:t>
            </a:r>
          </a:p>
        </p:txBody>
      </p:sp>
      <p:sp>
        <p:nvSpPr>
          <p:cNvPr id="3" name="Content Placeholder 2">
            <a:extLst>
              <a:ext uri="{FF2B5EF4-FFF2-40B4-BE49-F238E27FC236}">
                <a16:creationId xmlns:a16="http://schemas.microsoft.com/office/drawing/2014/main" id="{BE7CC8FF-EB61-479F-86EB-DE8617AD041B}"/>
              </a:ext>
            </a:extLst>
          </p:cNvPr>
          <p:cNvSpPr>
            <a:spLocks noGrp="1"/>
          </p:cNvSpPr>
          <p:nvPr>
            <p:ph idx="1"/>
          </p:nvPr>
        </p:nvSpPr>
        <p:spPr>
          <a:xfrm>
            <a:off x="180976" y="1908559"/>
            <a:ext cx="11049000" cy="3863698"/>
          </a:xfrm>
          <a:solidFill>
            <a:schemeClr val="accent2">
              <a:lumMod val="40000"/>
              <a:lumOff val="60000"/>
            </a:schemeClr>
          </a:solidFill>
        </p:spPr>
        <p:txBody>
          <a:bodyPr>
            <a:normAutofit fontScale="92500" lnSpcReduction="20000"/>
          </a:bodyPr>
          <a:lstStyle/>
          <a:p>
            <a:pPr>
              <a:buFont typeface="Wingdings" panose="05000000000000000000" pitchFamily="2" charset="2"/>
              <a:buChar char="§"/>
            </a:pPr>
            <a:r>
              <a:rPr lang="en-IN" sz="2400" dirty="0"/>
              <a:t>“If I am going down then you are going down with me”</a:t>
            </a:r>
          </a:p>
          <a:p>
            <a:pPr>
              <a:buFont typeface="Wingdings" panose="05000000000000000000" pitchFamily="2" charset="2"/>
              <a:buChar char="§"/>
            </a:pPr>
            <a:r>
              <a:rPr lang="en-IN" sz="2400" dirty="0"/>
              <a:t>No one ends a winner</a:t>
            </a:r>
          </a:p>
          <a:p>
            <a:pPr>
              <a:buFont typeface="Wingdings" panose="05000000000000000000" pitchFamily="2" charset="2"/>
              <a:buChar char="§"/>
            </a:pPr>
            <a:r>
              <a:rPr lang="en-IN" sz="2400" dirty="0"/>
              <a:t>Happens when two Win/Lose people clash</a:t>
            </a:r>
          </a:p>
          <a:p>
            <a:pPr>
              <a:buFont typeface="Wingdings" panose="05000000000000000000" pitchFamily="2" charset="2"/>
              <a:buChar char="§"/>
            </a:pPr>
            <a:r>
              <a:rPr lang="en-IN" sz="2400" dirty="0"/>
              <a:t>Occurs also when someone becomes obsessed with another person </a:t>
            </a:r>
          </a:p>
          <a:p>
            <a:pPr marL="0" indent="0">
              <a:buNone/>
            </a:pPr>
            <a:r>
              <a:rPr lang="en-IN" sz="2400" dirty="0"/>
              <a:t>  in a negative way</a:t>
            </a:r>
          </a:p>
          <a:p>
            <a:pPr>
              <a:buFont typeface="Wingdings" panose="05000000000000000000" pitchFamily="2" charset="2"/>
              <a:buChar char="§"/>
            </a:pPr>
            <a:r>
              <a:rPr lang="en-IN" sz="2400" dirty="0"/>
              <a:t>Revenge is also Lose-Lose. You may think you are winning but you</a:t>
            </a:r>
          </a:p>
          <a:p>
            <a:pPr marL="0" indent="0">
              <a:buNone/>
            </a:pPr>
            <a:r>
              <a:rPr lang="en-IN" sz="2400" dirty="0"/>
              <a:t> are only hurting yourself</a:t>
            </a:r>
          </a:p>
          <a:p>
            <a:pPr marL="0" indent="0">
              <a:buNone/>
            </a:pPr>
            <a:r>
              <a:rPr lang="en-IN" sz="2400" dirty="0"/>
              <a:t>It’s a </a:t>
            </a:r>
            <a:r>
              <a:rPr lang="en-IN" sz="2400" b="1" dirty="0"/>
              <a:t>NO WIN </a:t>
            </a:r>
            <a:r>
              <a:rPr lang="en-IN" sz="2400" dirty="0"/>
              <a:t>situation</a:t>
            </a:r>
          </a:p>
        </p:txBody>
      </p:sp>
      <p:pic>
        <p:nvPicPr>
          <p:cNvPr id="4" name="Picture 3">
            <a:extLst>
              <a:ext uri="{FF2B5EF4-FFF2-40B4-BE49-F238E27FC236}">
                <a16:creationId xmlns:a16="http://schemas.microsoft.com/office/drawing/2014/main" id="{A7967A72-5F7D-43A3-BFC0-7B31C4635ADF}"/>
              </a:ext>
            </a:extLst>
          </p:cNvPr>
          <p:cNvPicPr>
            <a:picLocks noChangeAspect="1"/>
          </p:cNvPicPr>
          <p:nvPr/>
        </p:nvPicPr>
        <p:blipFill>
          <a:blip r:embed="rId2"/>
          <a:stretch>
            <a:fillRect/>
          </a:stretch>
        </p:blipFill>
        <p:spPr>
          <a:xfrm>
            <a:off x="9180850" y="737831"/>
            <a:ext cx="1170533" cy="963251"/>
          </a:xfrm>
          <a:prstGeom prst="rect">
            <a:avLst/>
          </a:prstGeom>
        </p:spPr>
      </p:pic>
      <p:pic>
        <p:nvPicPr>
          <p:cNvPr id="5" name="Picture 4">
            <a:extLst>
              <a:ext uri="{FF2B5EF4-FFF2-40B4-BE49-F238E27FC236}">
                <a16:creationId xmlns:a16="http://schemas.microsoft.com/office/drawing/2014/main" id="{C8AA239D-13C9-45E1-AB2C-8BA6D36BF136}"/>
              </a:ext>
            </a:extLst>
          </p:cNvPr>
          <p:cNvPicPr>
            <a:picLocks noChangeAspect="1"/>
          </p:cNvPicPr>
          <p:nvPr/>
        </p:nvPicPr>
        <p:blipFill>
          <a:blip r:embed="rId2"/>
          <a:stretch>
            <a:fillRect/>
          </a:stretch>
        </p:blipFill>
        <p:spPr>
          <a:xfrm>
            <a:off x="10351383" y="728113"/>
            <a:ext cx="1170533" cy="963251"/>
          </a:xfrm>
          <a:prstGeom prst="rect">
            <a:avLst/>
          </a:prstGeom>
        </p:spPr>
      </p:pic>
      <p:pic>
        <p:nvPicPr>
          <p:cNvPr id="8" name="Picture 7">
            <a:extLst>
              <a:ext uri="{FF2B5EF4-FFF2-40B4-BE49-F238E27FC236}">
                <a16:creationId xmlns:a16="http://schemas.microsoft.com/office/drawing/2014/main" id="{6B70D6CD-07BA-48D6-AEB2-214F200B10D4}"/>
              </a:ext>
            </a:extLst>
          </p:cNvPr>
          <p:cNvPicPr>
            <a:picLocks noChangeAspect="1"/>
          </p:cNvPicPr>
          <p:nvPr/>
        </p:nvPicPr>
        <p:blipFill>
          <a:blip r:embed="rId3"/>
          <a:stretch>
            <a:fillRect/>
          </a:stretch>
        </p:blipFill>
        <p:spPr>
          <a:xfrm>
            <a:off x="9003297" y="1908559"/>
            <a:ext cx="3357563" cy="3966506"/>
          </a:xfrm>
          <a:prstGeom prst="rect">
            <a:avLst/>
          </a:prstGeom>
        </p:spPr>
      </p:pic>
    </p:spTree>
    <p:extLst>
      <p:ext uri="{BB962C8B-B14F-4D97-AF65-F5344CB8AC3E}">
        <p14:creationId xmlns:p14="http://schemas.microsoft.com/office/powerpoint/2010/main" val="3079715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rgbClr val="337C8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F6B8084-0CF2-476D-9D51-2C3B824FE118}"/>
              </a:ext>
            </a:extLst>
          </p:cNvPr>
          <p:cNvSpPr>
            <a:spLocks noGrp="1"/>
          </p:cNvSpPr>
          <p:nvPr>
            <p:ph type="title"/>
          </p:nvPr>
        </p:nvSpPr>
        <p:spPr>
          <a:xfrm>
            <a:off x="118063" y="562564"/>
            <a:ext cx="5977937" cy="983179"/>
          </a:xfrm>
        </p:spPr>
        <p:txBody>
          <a:bodyPr>
            <a:normAutofit/>
          </a:bodyPr>
          <a:lstStyle/>
          <a:p>
            <a:r>
              <a:rPr lang="en-IN" sz="4000" dirty="0">
                <a:solidFill>
                  <a:srgbClr val="FFFFFF"/>
                </a:solidFill>
              </a:rPr>
              <a:t>WIN…. (I am the only one)</a:t>
            </a:r>
          </a:p>
        </p:txBody>
      </p:sp>
      <p:cxnSp>
        <p:nvCxnSpPr>
          <p:cNvPr id="22" name="Straight Connector 21">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8268" y="2344202"/>
            <a:ext cx="5486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F0BD0D1-31D4-402C-BF8F-748A80A2A923}"/>
              </a:ext>
            </a:extLst>
          </p:cNvPr>
          <p:cNvSpPr>
            <a:spLocks noGrp="1"/>
          </p:cNvSpPr>
          <p:nvPr>
            <p:ph idx="1"/>
          </p:nvPr>
        </p:nvSpPr>
        <p:spPr>
          <a:xfrm>
            <a:off x="420446" y="3048478"/>
            <a:ext cx="6693477" cy="3383902"/>
          </a:xfrm>
        </p:spPr>
        <p:txBody>
          <a:bodyPr>
            <a:normAutofit/>
          </a:bodyPr>
          <a:lstStyle/>
          <a:p>
            <a:pPr>
              <a:buFont typeface="Wingdings" panose="05000000000000000000" pitchFamily="2" charset="2"/>
              <a:buChar char="§"/>
            </a:pPr>
            <a:r>
              <a:rPr lang="en-US" sz="1800" b="0" i="0" dirty="0">
                <a:solidFill>
                  <a:srgbClr val="FFFFFF"/>
                </a:solidFill>
                <a:effectLst/>
                <a:latin typeface="Open Sans"/>
              </a:rPr>
              <a:t> </a:t>
            </a:r>
            <a:r>
              <a:rPr lang="en-US" sz="1800" dirty="0">
                <a:solidFill>
                  <a:srgbClr val="FFFFFF"/>
                </a:solidFill>
                <a:latin typeface="Open Sans"/>
              </a:rPr>
              <a:t> </a:t>
            </a:r>
            <a:r>
              <a:rPr lang="en-US" dirty="0">
                <a:solidFill>
                  <a:srgbClr val="FFFFFF"/>
                </a:solidFill>
                <a:latin typeface="Open Sans"/>
              </a:rPr>
              <a:t>The </a:t>
            </a:r>
            <a:r>
              <a:rPr lang="en-US" b="0" i="0" dirty="0">
                <a:solidFill>
                  <a:srgbClr val="FFFFFF"/>
                </a:solidFill>
                <a:effectLst/>
                <a:latin typeface="Open Sans"/>
              </a:rPr>
              <a:t>wish to win at all costs, other people don’t matter.</a:t>
            </a:r>
          </a:p>
          <a:p>
            <a:pPr>
              <a:buFont typeface="Wingdings" panose="05000000000000000000" pitchFamily="2" charset="2"/>
              <a:buChar char="§"/>
            </a:pPr>
            <a:r>
              <a:rPr lang="en-US" b="0" i="0" dirty="0">
                <a:solidFill>
                  <a:srgbClr val="FFFFFF"/>
                </a:solidFill>
                <a:effectLst/>
                <a:latin typeface="Open Sans"/>
              </a:rPr>
              <a:t> You want to get what you want whether the other person    wins or loses   </a:t>
            </a:r>
          </a:p>
          <a:p>
            <a:pPr>
              <a:buFont typeface="Wingdings" panose="05000000000000000000" pitchFamily="2" charset="2"/>
              <a:buChar char="§"/>
            </a:pPr>
            <a:r>
              <a:rPr lang="en-US" b="0" i="0" dirty="0">
                <a:solidFill>
                  <a:srgbClr val="FFFFFF"/>
                </a:solidFill>
                <a:effectLst/>
                <a:latin typeface="Open Sans"/>
              </a:rPr>
              <a:t>  Only focus </a:t>
            </a:r>
            <a:r>
              <a:rPr lang="en-US" dirty="0">
                <a:solidFill>
                  <a:srgbClr val="FFFFFF"/>
                </a:solidFill>
                <a:latin typeface="Open Sans"/>
              </a:rPr>
              <a:t>is </a:t>
            </a:r>
            <a:r>
              <a:rPr lang="en-US" b="0" i="0" dirty="0">
                <a:solidFill>
                  <a:srgbClr val="FFFFFF"/>
                </a:solidFill>
                <a:effectLst/>
                <a:latin typeface="Open Sans"/>
              </a:rPr>
              <a:t>on your own outcome</a:t>
            </a:r>
          </a:p>
          <a:p>
            <a:pPr>
              <a:buFont typeface="Wingdings" panose="05000000000000000000" pitchFamily="2" charset="2"/>
              <a:buChar char="§"/>
            </a:pPr>
            <a:r>
              <a:rPr lang="en-US" dirty="0">
                <a:solidFill>
                  <a:srgbClr val="FFFFFF"/>
                </a:solidFill>
                <a:latin typeface="Open Sans"/>
              </a:rPr>
              <a:t> </a:t>
            </a:r>
            <a:r>
              <a:rPr lang="en-US" b="0" i="0" dirty="0">
                <a:solidFill>
                  <a:srgbClr val="FFFFFF"/>
                </a:solidFill>
                <a:effectLst/>
                <a:latin typeface="Open Sans"/>
              </a:rPr>
              <a:t> It’s an “every man for himself” mentality</a:t>
            </a:r>
          </a:p>
          <a:p>
            <a:r>
              <a:rPr lang="en-US" sz="1800" b="0" i="0" dirty="0">
                <a:solidFill>
                  <a:srgbClr val="FFFFFF"/>
                </a:solidFill>
                <a:effectLst/>
                <a:latin typeface="Open Sans"/>
              </a:rPr>
              <a:t> . </a:t>
            </a:r>
            <a:endParaRPr lang="en-IN" sz="1800" dirty="0">
              <a:solidFill>
                <a:srgbClr val="FFFFFF"/>
              </a:solidFill>
            </a:endParaRPr>
          </a:p>
        </p:txBody>
      </p:sp>
      <p:pic>
        <p:nvPicPr>
          <p:cNvPr id="4" name="Picture 3">
            <a:extLst>
              <a:ext uri="{FF2B5EF4-FFF2-40B4-BE49-F238E27FC236}">
                <a16:creationId xmlns:a16="http://schemas.microsoft.com/office/drawing/2014/main" id="{DFBA704F-E8DB-446C-8324-5D7972B8A3AA}"/>
              </a:ext>
            </a:extLst>
          </p:cNvPr>
          <p:cNvPicPr>
            <a:picLocks noChangeAspect="1"/>
          </p:cNvPicPr>
          <p:nvPr/>
        </p:nvPicPr>
        <p:blipFill>
          <a:blip r:embed="rId2"/>
          <a:stretch>
            <a:fillRect/>
          </a:stretch>
        </p:blipFill>
        <p:spPr>
          <a:xfrm>
            <a:off x="7543178" y="1"/>
            <a:ext cx="4654952" cy="3107179"/>
          </a:xfrm>
          <a:prstGeom prst="rect">
            <a:avLst/>
          </a:prstGeom>
        </p:spPr>
      </p:pic>
      <p:pic>
        <p:nvPicPr>
          <p:cNvPr id="6" name="Picture 5">
            <a:extLst>
              <a:ext uri="{FF2B5EF4-FFF2-40B4-BE49-F238E27FC236}">
                <a16:creationId xmlns:a16="http://schemas.microsoft.com/office/drawing/2014/main" id="{B903F865-937C-4594-BF40-CE2877C34B14}"/>
              </a:ext>
            </a:extLst>
          </p:cNvPr>
          <p:cNvPicPr>
            <a:picLocks noChangeAspect="1"/>
          </p:cNvPicPr>
          <p:nvPr/>
        </p:nvPicPr>
        <p:blipFill>
          <a:blip r:embed="rId3"/>
          <a:stretch>
            <a:fillRect/>
          </a:stretch>
        </p:blipFill>
        <p:spPr>
          <a:xfrm>
            <a:off x="8735626" y="3266983"/>
            <a:ext cx="2257649" cy="3583570"/>
          </a:xfrm>
          <a:prstGeom prst="rect">
            <a:avLst/>
          </a:prstGeom>
        </p:spPr>
      </p:pic>
      <p:pic>
        <p:nvPicPr>
          <p:cNvPr id="7" name="Picture 6">
            <a:extLst>
              <a:ext uri="{FF2B5EF4-FFF2-40B4-BE49-F238E27FC236}">
                <a16:creationId xmlns:a16="http://schemas.microsoft.com/office/drawing/2014/main" id="{EF4CE37C-12F9-4A0C-B663-63E56FC02926}"/>
              </a:ext>
            </a:extLst>
          </p:cNvPr>
          <p:cNvPicPr>
            <a:picLocks noChangeAspect="1"/>
          </p:cNvPicPr>
          <p:nvPr/>
        </p:nvPicPr>
        <p:blipFill>
          <a:blip r:embed="rId4"/>
          <a:stretch>
            <a:fillRect/>
          </a:stretch>
        </p:blipFill>
        <p:spPr>
          <a:xfrm>
            <a:off x="5430747" y="190809"/>
            <a:ext cx="2106301" cy="2106301"/>
          </a:xfrm>
          <a:prstGeom prst="rect">
            <a:avLst/>
          </a:prstGeom>
        </p:spPr>
      </p:pic>
    </p:spTree>
    <p:extLst>
      <p:ext uri="{BB962C8B-B14F-4D97-AF65-F5344CB8AC3E}">
        <p14:creationId xmlns:p14="http://schemas.microsoft.com/office/powerpoint/2010/main" val="571415419"/>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55175d81-bfcc-4e20-b7a7-7b462a4db07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D2C0064C073E9479F6BB9E9A7DD97D0" ma:contentTypeVersion="8" ma:contentTypeDescription="Create a new document." ma:contentTypeScope="" ma:versionID="46d122f411e5379cefe27ec2b789fe3a">
  <xsd:schema xmlns:xsd="http://www.w3.org/2001/XMLSchema" xmlns:xs="http://www.w3.org/2001/XMLSchema" xmlns:p="http://schemas.microsoft.com/office/2006/metadata/properties" xmlns:ns2="55175d81-bfcc-4e20-b7a7-7b462a4db073" targetNamespace="http://schemas.microsoft.com/office/2006/metadata/properties" ma:root="true" ma:fieldsID="901eec6585442fe759fc660a41eafaa2" ns2:_="">
    <xsd:import namespace="55175d81-bfcc-4e20-b7a7-7b462a4db07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175d81-bfcc-4e20-b7a7-7b462a4db0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www.w3.org/2000/xmlns/"/>
    <ds:schemaRef ds:uri="71af3243-3dd4-4a8d-8c0d-dd76da1f02a5"/>
    <ds:schemaRef ds:uri="http://www.w3.org/2001/XMLSchema-instance"/>
  </ds:schemaRefs>
</ds:datastoreItem>
</file>

<file path=customXml/itemProps3.xml><?xml version="1.0" encoding="utf-8"?>
<ds:datastoreItem xmlns:ds="http://schemas.openxmlformats.org/officeDocument/2006/customXml" ds:itemID="{590D4FC0-5458-4FA1-B7B8-BAA81C3D74EA}"/>
</file>

<file path=docProps/app.xml><?xml version="1.0" encoding="utf-8"?>
<Properties xmlns="http://schemas.openxmlformats.org/officeDocument/2006/extended-properties" xmlns:vt="http://schemas.openxmlformats.org/officeDocument/2006/docPropsVTypes">
  <TotalTime>12</TotalTime>
  <Words>1014</Words>
  <Application>Microsoft Office PowerPoint</Application>
  <PresentationFormat>Widescreen</PresentationFormat>
  <Paragraphs>111</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RetrospectVTI</vt:lpstr>
      <vt:lpstr>THINK WIN WIN </vt:lpstr>
      <vt:lpstr>  THINK WIN-WIN is.….  Neither your way nor my way but the BETTER way!</vt:lpstr>
      <vt:lpstr>WHY WIN-WIN???</vt:lpstr>
      <vt:lpstr>“Paradigms are powerful because they create the lens through which we see the world… If you want small changes in your life, work on your attitude. But if you want big and primary changes, work on your paradigm.”                                                                                                                                                              DR. STEPHEN R. COVEY</vt:lpstr>
      <vt:lpstr>WIN - WIN</vt:lpstr>
      <vt:lpstr>WIN- LOSE (The Totem pole)</vt:lpstr>
      <vt:lpstr>LOSE – WIN… The doormat </vt:lpstr>
      <vt:lpstr>LOSE – LOSE ….The Downward spiral</vt:lpstr>
      <vt:lpstr>WIN…. (I am the only one)</vt:lpstr>
      <vt:lpstr>WIN-WIN OR NO DEAL                 =</vt:lpstr>
      <vt:lpstr>             AVOID THE TUMOUR TWINS   …two habits that can slowly eat you away from the inside : competing and comparing.</vt:lpstr>
      <vt:lpstr>HOW TO THINK WIN-WIN</vt:lpstr>
      <vt:lpstr>WHAT WIN-WIN IS AND IS NOT</vt:lpstr>
      <vt:lpstr>THINK WIN-WIN ……the right way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WIN WIN </dc:title>
  <dc:creator>Shaktikiran V</dc:creator>
  <cp:lastModifiedBy>BDA-B-SEC</cp:lastModifiedBy>
  <cp:revision>2</cp:revision>
  <dcterms:created xsi:type="dcterms:W3CDTF">2020-11-25T05:36:33Z</dcterms:created>
  <dcterms:modified xsi:type="dcterms:W3CDTF">2020-12-04T03:25:09Z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0x0101007D2C0064C073E9479F6BB9E9A7DD97D0</vt:lpwstr>
  </property>
</Properties>
</file>